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notesMasterIdLst>
    <p:notesMasterId r:id="rId3"/>
  </p:notesMasterIdLst>
  <p:sldIdLst>
    <p:sldId id="256" r:id="rId2"/>
  </p:sldIdLst>
  <p:sldSz cx="21383625" cy="1511935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762" userDrawn="1">
          <p15:clr>
            <a:srgbClr val="A4A3A4"/>
          </p15:clr>
        </p15:guide>
        <p15:guide id="2" pos="673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2010" autoAdjust="0"/>
  </p:normalViewPr>
  <p:slideViewPr>
    <p:cSldViewPr snapToGrid="0">
      <p:cViewPr>
        <p:scale>
          <a:sx n="60" d="100"/>
          <a:sy n="60" d="100"/>
        </p:scale>
        <p:origin x="-533" y="-725"/>
      </p:cViewPr>
      <p:guideLst>
        <p:guide orient="horz" pos="4762"/>
        <p:guide pos="67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8E7891-A34F-4DD8-89C1-70600CE096AB}" type="datetimeFigureOut">
              <a:rPr lang="en-GB" smtClean="0"/>
              <a:t>10/07/2022</a:t>
            </a:fld>
            <a:endParaRPr lang="en-GB"/>
          </a:p>
        </p:txBody>
      </p:sp>
      <p:sp>
        <p:nvSpPr>
          <p:cNvPr id="4" name="Slide Image Placeholder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AD54E5-1B3C-4741-A698-5913B8830524}" type="slidenum">
              <a:rPr lang="en-GB" smtClean="0"/>
              <a:t>‹#›</a:t>
            </a:fld>
            <a:endParaRPr lang="en-GB"/>
          </a:p>
        </p:txBody>
      </p:sp>
    </p:spTree>
    <p:extLst>
      <p:ext uri="{BB962C8B-B14F-4D97-AF65-F5344CB8AC3E}">
        <p14:creationId xmlns:p14="http://schemas.microsoft.com/office/powerpoint/2010/main" val="1361256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Hello My Name is George and going give you a presentation of the </a:t>
            </a:r>
            <a:r>
              <a:rPr lang="en-GB" sz="1200" b="1" spc="-26" dirty="0">
                <a:solidFill>
                  <a:schemeClr val="bg1"/>
                </a:solidFill>
                <a:latin typeface="Carlito" panose="020F0502020204030204" pitchFamily="34" charset="0"/>
                <a:cs typeface="Carlito" panose="020F0502020204030204" pitchFamily="34" charset="0"/>
              </a:rPr>
              <a:t>Transcriptional analysis of ASCL1 and the effect of neurogenesis in GABAergic neurons</a:t>
            </a:r>
            <a:endParaRPr lang="en-GB" sz="1200" b="1" i="0" u="none" strike="noStrike" spc="-26" dirty="0">
              <a:solidFill>
                <a:schemeClr val="bg1"/>
              </a:solidFill>
              <a:effectLst/>
              <a:latin typeface="Arial" panose="020B0604020202020204" pitchFamily="34" charset="0"/>
              <a:cs typeface="Carlito" panose="020F050202020403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i="0" u="none" strike="noStrike" dirty="0">
                <a:effectLst/>
                <a:latin typeface="Calibri" panose="020F0502020204030204" pitchFamily="34" charset="0"/>
                <a:cs typeface="Calibri" panose="020F0502020204030204" pitchFamily="34" charset="0"/>
              </a:rPr>
              <a:t>Neurogenesis refers to undifferentiated neural progenitor stem cells transforming into functional neurons.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i="0" u="none" strike="noStrike" dirty="0">
                <a:effectLst/>
                <a:latin typeface="Calibri" panose="020F0502020204030204" pitchFamily="34" charset="0"/>
                <a:cs typeface="Calibri" panose="020F0502020204030204" pitchFamily="34" charset="0"/>
              </a:rPr>
              <a:t>One of way that neurogenesis is controlled by </a:t>
            </a:r>
            <a:r>
              <a:rPr lang="en-GB" i="0" u="none" strike="noStrike" dirty="0" err="1">
                <a:effectLst/>
                <a:latin typeface="Calibri" panose="020F0502020204030204" pitchFamily="34" charset="0"/>
                <a:cs typeface="Calibri" panose="020F0502020204030204" pitchFamily="34" charset="0"/>
              </a:rPr>
              <a:t>bHLH</a:t>
            </a:r>
            <a:r>
              <a:rPr lang="en-GB" i="0" u="none" strike="noStrike" dirty="0">
                <a:effectLst/>
                <a:latin typeface="Calibri" panose="020F0502020204030204" pitchFamily="34" charset="0"/>
                <a:cs typeface="Calibri" panose="020F0502020204030204" pitchFamily="34" charset="0"/>
              </a:rPr>
              <a:t> proteins.</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i="0" u="none" strike="noStrike" dirty="0">
                <a:effectLst/>
                <a:latin typeface="Calibri" panose="020F0502020204030204" pitchFamily="34" charset="0"/>
                <a:cs typeface="Calibri" panose="020F0502020204030204" pitchFamily="34" charset="0"/>
              </a:rPr>
              <a:t> Fig 1. which showed </a:t>
            </a:r>
            <a:r>
              <a:rPr lang="en-GB" sz="1200" i="1" dirty="0">
                <a:solidFill>
                  <a:srgbClr val="000000"/>
                </a:solidFill>
                <a:effectLst/>
                <a:latin typeface="Calibri" panose="020F0502020204030204" pitchFamily="34" charset="0"/>
                <a:ea typeface="Times New Roman" panose="02020603050405020304" pitchFamily="18" charset="0"/>
              </a:rPr>
              <a:t>The </a:t>
            </a:r>
            <a:r>
              <a:rPr lang="en-GB" sz="1200" i="1" dirty="0" err="1">
                <a:solidFill>
                  <a:srgbClr val="000000"/>
                </a:solidFill>
                <a:effectLst/>
                <a:latin typeface="Calibri" panose="020F0502020204030204" pitchFamily="34" charset="0"/>
                <a:ea typeface="Times New Roman" panose="02020603050405020304" pitchFamily="18" charset="0"/>
              </a:rPr>
              <a:t>bHLH</a:t>
            </a:r>
            <a:r>
              <a:rPr lang="en-GB" sz="1200" i="1" dirty="0">
                <a:solidFill>
                  <a:srgbClr val="000000"/>
                </a:solidFill>
                <a:effectLst/>
                <a:latin typeface="Calibri" panose="020F0502020204030204" pitchFamily="34" charset="0"/>
                <a:ea typeface="Times New Roman" panose="02020603050405020304" pitchFamily="18" charset="0"/>
              </a:rPr>
              <a:t> structural motif which binds to the DNA via E box motif sequence “CANNTG”</a:t>
            </a:r>
            <a:endParaRPr lang="en-GB" i="0" u="none" strike="noStrike" dirty="0">
              <a:effectLst/>
              <a:latin typeface="Calibri" panose="020F0502020204030204" pitchFamily="34" charset="0"/>
              <a:cs typeface="Calibri" panose="020F050202020403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i="0" u="none" strike="noStrike" dirty="0">
                <a:effectLst/>
                <a:latin typeface="Calibri" panose="020F0502020204030204" pitchFamily="34" charset="0"/>
                <a:cs typeface="Calibri" panose="020F0502020204030204" pitchFamily="34" charset="0"/>
              </a:rPr>
              <a:t>An example of a </a:t>
            </a:r>
            <a:r>
              <a:rPr lang="en-GB" i="0" u="none" strike="noStrike" dirty="0" err="1">
                <a:effectLst/>
                <a:latin typeface="Calibri" panose="020F0502020204030204" pitchFamily="34" charset="0"/>
                <a:cs typeface="Calibri" panose="020F0502020204030204" pitchFamily="34" charset="0"/>
              </a:rPr>
              <a:t>bHLH</a:t>
            </a:r>
            <a:r>
              <a:rPr lang="en-GB" i="0" u="none" strike="noStrike" dirty="0">
                <a:effectLst/>
                <a:latin typeface="Calibri" panose="020F0502020204030204" pitchFamily="34" charset="0"/>
                <a:cs typeface="Calibri" panose="020F0502020204030204" pitchFamily="34" charset="0"/>
              </a:rPr>
              <a:t> protein is ASCL1</a:t>
            </a:r>
            <a:r>
              <a:rPr lang="en-GB" dirty="0">
                <a:latin typeface="Calibri" panose="020F0502020204030204" pitchFamily="34" charset="0"/>
                <a:cs typeface="Calibri" panose="020F0502020204030204" pitchFamily="34" charset="0"/>
              </a:rPr>
              <a:t> which </a:t>
            </a:r>
            <a:r>
              <a:rPr lang="en-GB" i="0" u="none" strike="noStrike" dirty="0">
                <a:effectLst/>
                <a:latin typeface="Calibri" panose="020F0502020204030204" pitchFamily="34" charset="0"/>
                <a:cs typeface="Calibri" panose="020F0502020204030204" pitchFamily="34" charset="0"/>
              </a:rPr>
              <a:t>generate GABAergic interneurons which are derived from the ventral telencephalon</a:t>
            </a:r>
            <a:r>
              <a:rPr lang="en-GB" dirty="0">
                <a:latin typeface="Calibri" panose="020F0502020204030204" pitchFamily="34" charset="0"/>
                <a:cs typeface="Calibri" panose="020F0502020204030204" pitchFamily="34" charset="0"/>
              </a:rPr>
              <a:t> from </a:t>
            </a:r>
            <a:r>
              <a:rPr lang="en-GB" sz="1800" b="0" i="0" u="none" strike="noStrike" dirty="0">
                <a:solidFill>
                  <a:srgbClr val="000000"/>
                </a:solidFill>
                <a:effectLst/>
                <a:latin typeface="Calibri" panose="020F0502020204030204" pitchFamily="34" charset="0"/>
              </a:rPr>
              <a:t>medial ganglionic eminence (MGE) and the caudal (CGE) ganglionic eminence regions in the telencephalon. </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800" i="0" u="none" strike="noStrike" dirty="0">
                <a:effectLst/>
                <a:latin typeface="Calibri" panose="020F0502020204030204" pitchFamily="34" charset="0"/>
                <a:cs typeface="Calibri" panose="020F0502020204030204" pitchFamily="34" charset="0"/>
              </a:rPr>
              <a:t> Fig 2 displays the migration of </a:t>
            </a:r>
            <a:r>
              <a:rPr lang="en-GB" sz="1800" i="0" u="none" strike="noStrike" dirty="0" err="1">
                <a:effectLst/>
                <a:latin typeface="Calibri" panose="020F0502020204030204" pitchFamily="34" charset="0"/>
                <a:cs typeface="Calibri" panose="020F0502020204030204" pitchFamily="34" charset="0"/>
              </a:rPr>
              <a:t>GABAnergic</a:t>
            </a:r>
            <a:r>
              <a:rPr lang="en-GB" sz="1800" i="0" u="none" strike="noStrike" dirty="0">
                <a:effectLst/>
                <a:latin typeface="Calibri" panose="020F0502020204030204" pitchFamily="34" charset="0"/>
                <a:cs typeface="Calibri" panose="020F0502020204030204" pitchFamily="34" charset="0"/>
              </a:rPr>
              <a:t> from the CGE and MGE regions to the cortex via </a:t>
            </a:r>
            <a:r>
              <a:rPr lang="en-GB" sz="1800" i="0" u="none" strike="noStrike" dirty="0" err="1">
                <a:effectLst/>
                <a:latin typeface="Calibri" panose="020F0502020204030204" pitchFamily="34" charset="0"/>
                <a:cs typeface="Calibri" panose="020F0502020204030204" pitchFamily="34" charset="0"/>
              </a:rPr>
              <a:t>tanginal</a:t>
            </a:r>
            <a:r>
              <a:rPr lang="en-GB" sz="1800" i="0" u="none" strike="noStrike" dirty="0">
                <a:effectLst/>
                <a:latin typeface="Calibri" panose="020F0502020204030204" pitchFamily="34" charset="0"/>
                <a:cs typeface="Calibri" panose="020F0502020204030204" pitchFamily="34" charset="0"/>
              </a:rPr>
              <a:t> migration</a:t>
            </a:r>
            <a:endParaRPr lang="en-GB" sz="1800" b="0" i="0" u="none" strike="noStrike" dirty="0">
              <a:solidFill>
                <a:srgbClr val="000000"/>
              </a:solidFill>
              <a:effectLst/>
              <a:latin typeface="Calibri" panose="020F050202020403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2800" b="0" i="0" u="none" strike="noStrike" dirty="0">
                <a:solidFill>
                  <a:srgbClr val="000000"/>
                </a:solidFill>
                <a:effectLst/>
                <a:latin typeface="Calibri" panose="020F0502020204030204" pitchFamily="34" charset="0"/>
              </a:rPr>
              <a:t>GABAergic neurons modulate the excitatory transmission of neurons and mutations in ASCL1 in GABAergic neurons are linked to </a:t>
            </a:r>
            <a:r>
              <a:rPr lang="en-GB" sz="4000" b="0" i="0" u="none" strike="noStrike" dirty="0">
                <a:solidFill>
                  <a:srgbClr val="000000"/>
                </a:solidFill>
                <a:effectLst/>
                <a:latin typeface="Calibri" panose="020F0502020204030204" pitchFamily="34" charset="0"/>
                <a:cs typeface="Calibri" panose="020F0502020204030204" pitchFamily="34" charset="0"/>
              </a:rPr>
              <a:t>s</a:t>
            </a:r>
            <a:r>
              <a:rPr lang="en-GB" sz="4000" i="0" u="none" strike="noStrike" dirty="0">
                <a:effectLst/>
                <a:latin typeface="Calibri" panose="020F0502020204030204" pitchFamily="34" charset="0"/>
                <a:cs typeface="Calibri" panose="020F0502020204030204" pitchFamily="34" charset="0"/>
              </a:rPr>
              <a:t>chizophrenia with strabismus and epileptic seizures</a:t>
            </a:r>
            <a:r>
              <a:rPr lang="en-GB" sz="2800" b="0" i="0" u="none" strike="noStrike" dirty="0">
                <a:solidFill>
                  <a:srgbClr val="000000"/>
                </a:solidFill>
                <a:effectLst/>
                <a:latin typeface="Calibri" panose="020F0502020204030204" pitchFamily="34" charset="0"/>
              </a:rPr>
              <a:t> </a:t>
            </a:r>
            <a:endParaRPr lang="en-GB" dirty="0"/>
          </a:p>
          <a:p>
            <a:pPr marL="0" indent="0" rtl="0">
              <a:lnSpc>
                <a:spcPct val="120000"/>
              </a:lnSpc>
              <a:buFont typeface="Arial" panose="020B0604020202020204" pitchFamily="34" charset="0"/>
              <a:buNone/>
            </a:pPr>
            <a:endParaRPr lang="en-GB" dirty="0"/>
          </a:p>
          <a:p>
            <a:pPr marL="285750" indent="-285750" rtl="0">
              <a:lnSpc>
                <a:spcPct val="120000"/>
              </a:lnSpc>
              <a:buFont typeface="Arial" panose="020B0604020202020204" pitchFamily="34" charset="0"/>
              <a:buChar char="•"/>
            </a:pPr>
            <a:r>
              <a:rPr lang="en-GB" dirty="0"/>
              <a:t>In this analysis ill focus on </a:t>
            </a:r>
            <a:r>
              <a:rPr lang="en-GB" sz="1200" b="0" i="0" u="none" strike="noStrike" dirty="0">
                <a:solidFill>
                  <a:srgbClr val="000000"/>
                </a:solidFill>
                <a:effectLst/>
                <a:latin typeface="Calibri" panose="020F0502020204030204" pitchFamily="34" charset="0"/>
              </a:rPr>
              <a:t>i</a:t>
            </a:r>
            <a:r>
              <a:rPr lang="en-GB" b="0" i="0" u="none" strike="noStrike" dirty="0">
                <a:solidFill>
                  <a:srgbClr val="000000"/>
                </a:solidFill>
                <a:effectLst/>
                <a:latin typeface="Calibri" panose="020F0502020204030204" pitchFamily="34" charset="0"/>
              </a:rPr>
              <a:t>dentifying co-expression groups that occur alongside ASCL1 and investigate the role of ASCL1 </a:t>
            </a:r>
            <a:r>
              <a:rPr lang="en-GB" dirty="0">
                <a:solidFill>
                  <a:srgbClr val="000000"/>
                </a:solidFill>
                <a:latin typeface="Calibri" panose="020F0502020204030204" pitchFamily="34" charset="0"/>
              </a:rPr>
              <a:t>targets genes by gene ontology and also </a:t>
            </a:r>
            <a:r>
              <a:rPr lang="en-GB" dirty="0" err="1">
                <a:solidFill>
                  <a:srgbClr val="000000"/>
                </a:solidFill>
                <a:latin typeface="Calibri" panose="020F0502020204030204" pitchFamily="34" charset="0"/>
              </a:rPr>
              <a:t>undetstand</a:t>
            </a:r>
            <a:r>
              <a:rPr lang="en-GB" dirty="0">
                <a:solidFill>
                  <a:srgbClr val="000000"/>
                </a:solidFill>
                <a:latin typeface="Calibri" panose="020F0502020204030204" pitchFamily="34" charset="0"/>
              </a:rPr>
              <a:t> </a:t>
            </a:r>
            <a:r>
              <a:rPr lang="en-GB" sz="1200" b="0" i="0" u="none" strike="noStrike" dirty="0">
                <a:solidFill>
                  <a:srgbClr val="000000"/>
                </a:solidFill>
                <a:effectLst/>
                <a:latin typeface="Calibri" panose="020F0502020204030204" pitchFamily="34" charset="0"/>
              </a:rPr>
              <a:t>role of regulation of ASCL1 in GABAergic neurons </a:t>
            </a:r>
            <a:r>
              <a:rPr lang="en-GB" dirty="0"/>
              <a:t> using bioinformatics techniques.</a:t>
            </a:r>
          </a:p>
          <a:p>
            <a:pPr marL="285750" indent="-285750" rtl="0">
              <a:lnSpc>
                <a:spcPct val="120000"/>
              </a:lnSpc>
              <a:buFont typeface="Arial" panose="020B0604020202020204" pitchFamily="34" charset="0"/>
              <a:buChar char="•"/>
            </a:pPr>
            <a:endParaRPr lang="en-GB" dirty="0"/>
          </a:p>
          <a:p>
            <a:pPr marL="0" marR="0" lvl="0" indent="0" algn="l" defTabSz="914400" rtl="0" eaLnBrk="1" fontAlgn="t" latinLnBrk="0" hangingPunct="1">
              <a:lnSpc>
                <a:spcPct val="100000"/>
              </a:lnSpc>
              <a:spcBef>
                <a:spcPts val="0"/>
              </a:spcBef>
              <a:spcAft>
                <a:spcPts val="0"/>
              </a:spcAft>
              <a:buClrTx/>
              <a:buSzTx/>
              <a:buFontTx/>
              <a:buNone/>
              <a:tabLst/>
              <a:defRPr/>
            </a:pPr>
            <a:r>
              <a:rPr lang="en-GB" dirty="0">
                <a:effectLst/>
                <a:latin typeface="Arial" panose="020B0604020202020204" pitchFamily="34" charset="0"/>
              </a:rPr>
              <a:t>So the methods I used </a:t>
            </a:r>
            <a:r>
              <a:rPr lang="en-GB" dirty="0" err="1">
                <a:effectLst/>
                <a:latin typeface="Arial" panose="020B0604020202020204" pitchFamily="34" charset="0"/>
              </a:rPr>
              <a:t>aand</a:t>
            </a:r>
            <a:r>
              <a:rPr lang="en-GB" dirty="0">
                <a:effectLst/>
                <a:latin typeface="Arial" panose="020B0604020202020204" pitchFamily="34" charset="0"/>
              </a:rPr>
              <a:t> how they where done is represented in figure 3 </a:t>
            </a:r>
            <a:r>
              <a:rPr lang="en-GB" dirty="0"/>
              <a:t> Using a database search for RNA </a:t>
            </a:r>
            <a:r>
              <a:rPr lang="en-GB" dirty="0" err="1"/>
              <a:t>seq</a:t>
            </a:r>
            <a:r>
              <a:rPr lang="en-GB" dirty="0"/>
              <a:t> in </a:t>
            </a:r>
            <a:r>
              <a:rPr lang="en-GB" dirty="0" err="1"/>
              <a:t>Arrayexpress</a:t>
            </a:r>
            <a:r>
              <a:rPr lang="en-GB" dirty="0"/>
              <a:t> database and microarray sets in the GEO database in which 5 datasets were </a:t>
            </a:r>
            <a:r>
              <a:rPr lang="en-GB" dirty="0" err="1"/>
              <a:t>choosen</a:t>
            </a:r>
            <a:r>
              <a:rPr lang="en-GB" dirty="0"/>
              <a:t> </a:t>
            </a:r>
            <a:br>
              <a:rPr lang="nl-NL" dirty="0"/>
            </a:br>
            <a:r>
              <a:rPr lang="nl-NL" sz="1800" b="0" i="0" u="none" strike="noStrike" dirty="0">
                <a:solidFill>
                  <a:srgbClr val="000000"/>
                </a:solidFill>
                <a:effectLst/>
                <a:latin typeface="Calibri" panose="020F0502020204030204" pitchFamily="34" charset="0"/>
              </a:rPr>
              <a:t>GSE29985 (</a:t>
            </a:r>
            <a:r>
              <a:rPr lang="en-GB" sz="1800" b="0" i="0" u="none" strike="noStrike" dirty="0">
                <a:solidFill>
                  <a:srgbClr val="000000"/>
                </a:solidFill>
                <a:effectLst/>
                <a:latin typeface="Calibri" panose="020F0502020204030204" pitchFamily="34" charset="0"/>
              </a:rPr>
              <a:t>Observing the ectopic expression of </a:t>
            </a:r>
            <a:r>
              <a:rPr lang="en-GB" sz="1800" b="0" i="0" u="none" strike="noStrike" dirty="0" err="1">
                <a:solidFill>
                  <a:srgbClr val="000000"/>
                </a:solidFill>
                <a:effectLst/>
                <a:latin typeface="Calibri" panose="020F0502020204030204" pitchFamily="34" charset="0"/>
              </a:rPr>
              <a:t>Arx</a:t>
            </a:r>
            <a:r>
              <a:rPr lang="en-GB" sz="1800" b="0" i="0" u="none" strike="noStrike" dirty="0">
                <a:solidFill>
                  <a:srgbClr val="000000"/>
                </a:solidFill>
                <a:effectLst/>
                <a:latin typeface="Calibri" panose="020F0502020204030204" pitchFamily="34" charset="0"/>
              </a:rPr>
              <a:t>  and comparing it to GABAergic neurons</a:t>
            </a:r>
            <a:r>
              <a:rPr lang="nl-NL" sz="1800" b="0" i="0" u="none" strike="noStrike" dirty="0">
                <a:solidFill>
                  <a:srgbClr val="000000"/>
                </a:solidFill>
                <a:effectLst/>
                <a:latin typeface="Calibri" panose="020F0502020204030204" pitchFamily="34" charset="0"/>
              </a:rPr>
              <a:t>)</a:t>
            </a:r>
            <a:r>
              <a:rPr lang="nl-NL" sz="1200" b="0" i="0" u="none" strike="noStrike" dirty="0">
                <a:solidFill>
                  <a:schemeClr val="tx1"/>
                </a:solidFill>
                <a:effectLst/>
                <a:latin typeface="+mn-lt"/>
              </a:rPr>
              <a:t>, </a:t>
            </a:r>
          </a:p>
          <a:p>
            <a:pPr marL="0" marR="0" lvl="0" indent="0" algn="l" defTabSz="914400" rtl="0" eaLnBrk="1" fontAlgn="t" latinLnBrk="0" hangingPunct="1">
              <a:lnSpc>
                <a:spcPct val="100000"/>
              </a:lnSpc>
              <a:spcBef>
                <a:spcPts val="0"/>
              </a:spcBef>
              <a:spcAft>
                <a:spcPts val="0"/>
              </a:spcAft>
              <a:buClrTx/>
              <a:buSzTx/>
              <a:buFontTx/>
              <a:buNone/>
              <a:tabLst/>
              <a:defRPr/>
            </a:pPr>
            <a:r>
              <a:rPr lang="nl-NL" sz="1800" b="0" i="0" u="none" strike="noStrike" dirty="0">
                <a:solidFill>
                  <a:srgbClr val="000000"/>
                </a:solidFill>
                <a:effectLst/>
                <a:latin typeface="Calibri" panose="020F0502020204030204" pitchFamily="34" charset="0"/>
              </a:rPr>
              <a:t>GSE31635(</a:t>
            </a:r>
            <a:r>
              <a:rPr lang="en-GB" sz="1800" b="0" i="0" u="none" strike="noStrike" dirty="0">
                <a:solidFill>
                  <a:srgbClr val="000000"/>
                </a:solidFill>
                <a:effectLst/>
                <a:latin typeface="Calibri" panose="020F0502020204030204" pitchFamily="34" charset="0"/>
              </a:rPr>
              <a:t>GABAergic precursors and compared interneuron precursors</a:t>
            </a:r>
            <a:r>
              <a:rPr lang="nl-NL" sz="1800" b="0" i="0" u="none" strike="noStrike" dirty="0">
                <a:solidFill>
                  <a:srgbClr val="000000"/>
                </a:solidFill>
                <a:effectLst/>
                <a:latin typeface="Calibri" panose="020F0502020204030204" pitchFamily="34" charset="0"/>
              </a:rPr>
              <a:t>)</a:t>
            </a:r>
            <a:endParaRPr lang="nl-NL" sz="1200" b="0" i="0" u="none" strike="noStrike" dirty="0">
              <a:solidFill>
                <a:schemeClr val="tx1"/>
              </a:solidFill>
              <a:effectLst/>
              <a:latin typeface="+mn-lt"/>
            </a:endParaRPr>
          </a:p>
          <a:p>
            <a:pPr marL="0" marR="0" lvl="0" indent="0" algn="l" defTabSz="914400" rtl="0" eaLnBrk="1" fontAlgn="t" latinLnBrk="0" hangingPunct="1">
              <a:lnSpc>
                <a:spcPct val="100000"/>
              </a:lnSpc>
              <a:spcBef>
                <a:spcPts val="0"/>
              </a:spcBef>
              <a:spcAft>
                <a:spcPts val="0"/>
              </a:spcAft>
              <a:buClrTx/>
              <a:buSzTx/>
              <a:buFontTx/>
              <a:buNone/>
              <a:tabLst/>
              <a:defRPr/>
            </a:pPr>
            <a:r>
              <a:rPr lang="nl-NL" sz="1800" b="0" i="0" u="none" strike="noStrike" dirty="0">
                <a:solidFill>
                  <a:srgbClr val="000000"/>
                </a:solidFill>
                <a:effectLst/>
                <a:latin typeface="Calibri" panose="020F0502020204030204" pitchFamily="34" charset="0"/>
              </a:rPr>
              <a:t>GSE78949(</a:t>
            </a:r>
            <a:r>
              <a:rPr lang="en-GB" sz="1800" b="0" i="0" u="none" strike="noStrike" dirty="0">
                <a:solidFill>
                  <a:srgbClr val="000000"/>
                </a:solidFill>
                <a:effectLst/>
                <a:latin typeface="Calibri" panose="020F0502020204030204" pitchFamily="34" charset="0"/>
              </a:rPr>
              <a:t>The enrichment of Ascl1, </a:t>
            </a:r>
            <a:r>
              <a:rPr lang="en-GB" sz="1800" b="0" i="0" u="none" strike="noStrike" dirty="0" err="1">
                <a:solidFill>
                  <a:srgbClr val="000000"/>
                </a:solidFill>
                <a:effectLst/>
                <a:latin typeface="Calibri" panose="020F0502020204030204" pitchFamily="34" charset="0"/>
              </a:rPr>
              <a:t>alongwith</a:t>
            </a:r>
            <a:r>
              <a:rPr lang="en-GB" sz="1800" b="0" i="0" u="none" strike="noStrike" dirty="0">
                <a:solidFill>
                  <a:srgbClr val="000000"/>
                </a:solidFill>
                <a:effectLst/>
                <a:latin typeface="Calibri" panose="020F0502020204030204" pitchFamily="34" charset="0"/>
              </a:rPr>
              <a:t> and several other factors to observe  GABAergic neurons markers</a:t>
            </a:r>
            <a:endParaRPr lang="en-GB" sz="2800" b="0" i="0" u="none" strike="noStrike" dirty="0">
              <a:solidFill>
                <a:schemeClr val="tx1"/>
              </a:solidFill>
              <a:effectLst/>
              <a:latin typeface="+mn-lt"/>
            </a:endParaRPr>
          </a:p>
          <a:p>
            <a:pPr marL="0" marR="0" lvl="0" indent="0" algn="l" defTabSz="914400" rtl="0" eaLnBrk="1" fontAlgn="t" latinLnBrk="0" hangingPunct="1">
              <a:lnSpc>
                <a:spcPct val="100000"/>
              </a:lnSpc>
              <a:spcBef>
                <a:spcPts val="0"/>
              </a:spcBef>
              <a:spcAft>
                <a:spcPts val="0"/>
              </a:spcAft>
              <a:buClrTx/>
              <a:buSzTx/>
              <a:buFontTx/>
              <a:buNone/>
              <a:tabLst/>
              <a:defRPr/>
            </a:pPr>
            <a:r>
              <a:rPr lang="nl-NL" sz="1800" b="0" i="0" u="none" strike="noStrike" dirty="0">
                <a:solidFill>
                  <a:srgbClr val="000000"/>
                </a:solidFill>
                <a:effectLst/>
                <a:latin typeface="Calibri" panose="020F0502020204030204" pitchFamily="34" charset="0"/>
              </a:rPr>
              <a:t>GSE46791 (compared the epigenetic status of n</a:t>
            </a:r>
            <a:r>
              <a:rPr lang="en-GB" sz="1800" b="0" i="0" u="none" strike="noStrike" dirty="0" err="1">
                <a:solidFill>
                  <a:srgbClr val="000000"/>
                </a:solidFill>
                <a:effectLst/>
                <a:latin typeface="Calibri" panose="020F0502020204030204" pitchFamily="34" charset="0"/>
              </a:rPr>
              <a:t>eural</a:t>
            </a:r>
            <a:r>
              <a:rPr lang="en-GB" sz="1800" b="0" i="0" u="none" strike="noStrike" dirty="0">
                <a:solidFill>
                  <a:srgbClr val="000000"/>
                </a:solidFill>
                <a:effectLst/>
                <a:latin typeface="Calibri" panose="020F0502020204030204" pitchFamily="34" charset="0"/>
              </a:rPr>
              <a:t> stem cells (NSCs) and immature GABAergic </a:t>
            </a:r>
            <a:r>
              <a:rPr lang="en-GB" sz="1800" b="0" i="0" u="none" strike="noStrike" dirty="0" err="1">
                <a:solidFill>
                  <a:srgbClr val="000000"/>
                </a:solidFill>
                <a:effectLst/>
                <a:latin typeface="Calibri" panose="020F0502020204030204" pitchFamily="34" charset="0"/>
              </a:rPr>
              <a:t>neruons</a:t>
            </a:r>
            <a:r>
              <a:rPr lang="nl-NL" sz="1800" b="0" i="0" u="none" strike="noStrike" dirty="0">
                <a:solidFill>
                  <a:srgbClr val="000000"/>
                </a:solidFill>
                <a:effectLst/>
                <a:latin typeface="Calibri" panose="020F0502020204030204" pitchFamily="34" charset="0"/>
              </a:rPr>
              <a:t>) and </a:t>
            </a:r>
          </a:p>
          <a:p>
            <a:pPr marL="0" marR="0" lvl="0" indent="0" algn="l" defTabSz="914400" rtl="0" eaLnBrk="1" fontAlgn="t" latinLnBrk="0" hangingPunct="1">
              <a:lnSpc>
                <a:spcPct val="100000"/>
              </a:lnSpc>
              <a:spcBef>
                <a:spcPts val="0"/>
              </a:spcBef>
              <a:spcAft>
                <a:spcPts val="0"/>
              </a:spcAft>
              <a:buClrTx/>
              <a:buSzTx/>
              <a:buFontTx/>
              <a:buNone/>
              <a:tabLst/>
              <a:defRPr/>
            </a:pPr>
            <a:r>
              <a:rPr lang="nl-NL" sz="1200" b="0" i="0" u="none" strike="noStrike" dirty="0">
                <a:solidFill>
                  <a:srgbClr val="000000"/>
                </a:solidFill>
                <a:effectLst/>
                <a:latin typeface="Calibri" panose="020F0502020204030204" pitchFamily="34" charset="0"/>
              </a:rPr>
              <a:t>E-MTAB-4840 (</a:t>
            </a:r>
            <a:r>
              <a:rPr lang="en-GB" sz="1800" b="0" i="0" u="none" strike="noStrike" dirty="0">
                <a:solidFill>
                  <a:srgbClr val="000000"/>
                </a:solidFill>
                <a:effectLst/>
                <a:latin typeface="Calibri" panose="020F0502020204030204" pitchFamily="34" charset="0"/>
              </a:rPr>
              <a:t>expression of genes associated in human embryonic brain</a:t>
            </a:r>
            <a:r>
              <a:rPr lang="nl-NL" sz="1200" b="0" i="0" u="none" strike="noStrike" dirty="0">
                <a:solidFill>
                  <a:srgbClr val="000000"/>
                </a:solidFill>
                <a:effectLst/>
                <a:latin typeface="Calibri" panose="020F0502020204030204" pitchFamily="34" charset="0"/>
              </a:rPr>
              <a:t>)</a:t>
            </a:r>
            <a:endParaRPr lang="nl-NL" dirty="0">
              <a:effectLst/>
            </a:endParaRPr>
          </a:p>
          <a:p>
            <a:pPr marL="0" algn="l" rtl="0" fontAlgn="t">
              <a:spcBef>
                <a:spcPts val="0"/>
              </a:spcBef>
              <a:spcAft>
                <a:spcPts val="0"/>
              </a:spcAft>
            </a:pPr>
            <a:endParaRPr lang="nl-NL" dirty="0">
              <a:effectLst/>
            </a:endParaRPr>
          </a:p>
          <a:p>
            <a:pPr marL="285750" indent="-285750" rtl="0">
              <a:lnSpc>
                <a:spcPct val="120000"/>
              </a:lnSpc>
              <a:buFont typeface="Arial" panose="020B0604020202020204" pitchFamily="34" charset="0"/>
              <a:buChar char="•"/>
            </a:pPr>
            <a:r>
              <a:rPr lang="en-GB" dirty="0"/>
              <a:t>. The microarray data undergone (follow the blue) whilst RNA </a:t>
            </a:r>
            <a:r>
              <a:rPr lang="en-GB" dirty="0" err="1"/>
              <a:t>Seq</a:t>
            </a:r>
            <a:r>
              <a:rPr lang="en-GB" dirty="0"/>
              <a:t> followed (the orange side)</a:t>
            </a:r>
          </a:p>
          <a:p>
            <a:pPr marL="0" indent="0">
              <a:buFont typeface="Arial" panose="020B0604020202020204" pitchFamily="34" charset="0"/>
              <a:buNone/>
            </a:pPr>
            <a:endParaRPr lang="en-GB" dirty="0"/>
          </a:p>
          <a:p>
            <a:pPr marL="0" indent="0">
              <a:buFont typeface="Arial" panose="020B0604020202020204" pitchFamily="34" charset="0"/>
              <a:buNone/>
            </a:pPr>
            <a:r>
              <a:rPr lang="en-GB" dirty="0"/>
              <a:t>Each five datasets upregulated and downregulated genes were merged and placed into </a:t>
            </a:r>
            <a:r>
              <a:rPr lang="en-GB" dirty="0" err="1"/>
              <a:t>intervenn</a:t>
            </a:r>
            <a:r>
              <a:rPr lang="en-GB" dirty="0"/>
              <a:t> and the gene overlap was exported to </a:t>
            </a:r>
            <a:r>
              <a:rPr lang="en-GB" dirty="0" err="1"/>
              <a:t>g;profiler</a:t>
            </a:r>
            <a:r>
              <a:rPr lang="en-GB" dirty="0"/>
              <a:t>  and String which looked at </a:t>
            </a:r>
            <a:r>
              <a:rPr lang="en-GB" sz="1800" b="0" i="0" u="none" strike="noStrike" dirty="0">
                <a:solidFill>
                  <a:srgbClr val="000000"/>
                </a:solidFill>
                <a:effectLst/>
                <a:latin typeface="Calibri" panose="020F0502020204030204" pitchFamily="34" charset="0"/>
              </a:rPr>
              <a:t> visual network between various proteins using various criteria</a:t>
            </a:r>
          </a:p>
          <a:p>
            <a:pPr marL="0" indent="0">
              <a:buFont typeface="Arial" panose="020B0604020202020204" pitchFamily="34" charset="0"/>
              <a:buNone/>
            </a:pPr>
            <a:endParaRPr lang="en-GB" sz="1800" b="0" i="0" u="none" strike="noStrike" dirty="0">
              <a:solidFill>
                <a:srgbClr val="000000"/>
              </a:solidFill>
              <a:effectLst/>
              <a:latin typeface="Calibri" panose="020F0502020204030204" pitchFamily="34" charset="0"/>
            </a:endParaRPr>
          </a:p>
          <a:p>
            <a:pPr marL="0" indent="0">
              <a:buFont typeface="Arial" panose="020B0604020202020204" pitchFamily="34" charset="0"/>
              <a:buNone/>
            </a:pPr>
            <a:r>
              <a:rPr lang="en-GB" sz="1800" b="0" i="0" u="none" strike="noStrike" dirty="0">
                <a:solidFill>
                  <a:srgbClr val="000000"/>
                </a:solidFill>
                <a:effectLst/>
                <a:latin typeface="Calibri" panose="020F0502020204030204" pitchFamily="34" charset="0"/>
              </a:rPr>
              <a:t>Likewise for the Go term analysis in Figure 5A displays 36 GO terms divided into molecular function, biological process and cellular component. 17 were associated with cellular components, 14 to biological processes and 5 GO terms were linked to molecular function.</a:t>
            </a:r>
          </a:p>
          <a:p>
            <a:pPr marL="0" indent="0">
              <a:buFont typeface="Arial" panose="020B0604020202020204" pitchFamily="34" charset="0"/>
              <a:buNone/>
            </a:pPr>
            <a:r>
              <a:rPr lang="en-GB" sz="1800" b="1" i="1" u="none" strike="noStrike" dirty="0">
                <a:solidFill>
                  <a:srgbClr val="000000"/>
                </a:solidFill>
                <a:effectLst/>
                <a:latin typeface="Calibri" panose="020F0502020204030204" pitchFamily="34" charset="0"/>
              </a:rPr>
              <a:t>Figure 5B-D</a:t>
            </a:r>
            <a:r>
              <a:rPr lang="en-GB" sz="1800" b="0" i="1" u="none" strike="noStrike" dirty="0">
                <a:solidFill>
                  <a:srgbClr val="000000"/>
                </a:solidFill>
                <a:effectLst/>
                <a:latin typeface="Calibri" panose="020F0502020204030204" pitchFamily="34" charset="0"/>
              </a:rPr>
              <a:t>. displays the enrichment of genes and the significances of GO term</a:t>
            </a:r>
          </a:p>
          <a:p>
            <a:pPr marL="0" indent="0">
              <a:buFont typeface="Arial" panose="020B0604020202020204" pitchFamily="34" charset="0"/>
              <a:buNone/>
            </a:pPr>
            <a:r>
              <a:rPr lang="en-GB" sz="1800" b="0" i="1" u="none" strike="noStrike" dirty="0">
                <a:solidFill>
                  <a:srgbClr val="000000"/>
                </a:solidFill>
                <a:effectLst/>
                <a:latin typeface="Calibri" panose="020F0502020204030204" pitchFamily="34" charset="0"/>
              </a:rPr>
              <a:t>Finally the STRING analysis in figure 6 which display the protein-protein interactions </a:t>
            </a:r>
          </a:p>
          <a:p>
            <a:pPr marL="0" indent="0">
              <a:buFont typeface="Arial" panose="020B0604020202020204" pitchFamily="34" charset="0"/>
              <a:buNone/>
            </a:pPr>
            <a:endParaRPr lang="en-GB" sz="1800" b="0" i="1" u="none" strike="noStrike" dirty="0">
              <a:solidFill>
                <a:srgbClr val="000000"/>
              </a:solidFill>
              <a:effectLst/>
              <a:latin typeface="Calibri" panose="020F0502020204030204" pitchFamily="34" charset="0"/>
            </a:endParaRPr>
          </a:p>
          <a:p>
            <a:pPr marL="285750" indent="-285750" rtl="0">
              <a:spcBef>
                <a:spcPts val="0"/>
              </a:spcBef>
              <a:spcAft>
                <a:spcPts val="0"/>
              </a:spcAft>
              <a:buFont typeface="Arial" panose="020B0604020202020204" pitchFamily="34" charset="0"/>
              <a:buChar char="•"/>
            </a:pPr>
            <a:r>
              <a:rPr lang="en-GB" sz="1800" b="0" i="1" u="none" strike="noStrike" dirty="0">
                <a:solidFill>
                  <a:srgbClr val="000000"/>
                </a:solidFill>
                <a:effectLst/>
                <a:latin typeface="Calibri" panose="020F0502020204030204" pitchFamily="34" charset="0"/>
              </a:rPr>
              <a:t>And based on the evidence collected I can establish that </a:t>
            </a:r>
            <a:r>
              <a:rPr lang="en-GB" sz="1800" b="0" u="none" strike="noStrike" dirty="0">
                <a:effectLst/>
                <a:latin typeface="Calibri" panose="020F0502020204030204" pitchFamily="34" charset="0"/>
                <a:cs typeface="Calibri" panose="020F0502020204030204" pitchFamily="34" charset="0"/>
              </a:rPr>
              <a:t>CALB1 and CALB2 </a:t>
            </a:r>
            <a:r>
              <a:rPr lang="en-GB" sz="1800" b="0" i="0" u="none" strike="noStrike" dirty="0">
                <a:effectLst/>
                <a:latin typeface="Calibri" panose="020F0502020204030204" pitchFamily="34" charset="0"/>
                <a:cs typeface="Calibri" panose="020F0502020204030204" pitchFamily="34" charset="0"/>
              </a:rPr>
              <a:t>is expressed in GABAergic neurons from </a:t>
            </a:r>
            <a:r>
              <a:rPr lang="en-GB" sz="1800" b="0" i="0" u="none" strike="noStrike" dirty="0" err="1">
                <a:effectLst/>
                <a:latin typeface="Calibri" panose="020F0502020204030204" pitchFamily="34" charset="0"/>
                <a:cs typeface="Calibri" panose="020F0502020204030204" pitchFamily="34" charset="0"/>
              </a:rPr>
              <a:t>throught</a:t>
            </a:r>
            <a:r>
              <a:rPr lang="en-GB" sz="1800" b="0" i="0" u="none" strike="noStrike" dirty="0">
                <a:effectLst/>
                <a:latin typeface="Calibri" panose="020F0502020204030204" pitchFamily="34" charset="0"/>
                <a:cs typeface="Calibri" panose="020F0502020204030204" pitchFamily="34" charset="0"/>
              </a:rPr>
              <a:t> life and GAD2 is co-expressed in </a:t>
            </a:r>
            <a:r>
              <a:rPr lang="en-GB" sz="2800" dirty="0">
                <a:latin typeface="Calibri" panose="020F0502020204030204" pitchFamily="34" charset="0"/>
                <a:cs typeface="Calibri" panose="020F0502020204030204" pitchFamily="34" charset="0"/>
              </a:rPr>
              <a:t>CALB1 and CALB2 in 48% and 18% of neurons </a:t>
            </a:r>
            <a:r>
              <a:rPr lang="en-GB" sz="2800" dirty="0" err="1">
                <a:latin typeface="Calibri" panose="020F0502020204030204" pitchFamily="34" charset="0"/>
                <a:cs typeface="Calibri" panose="020F0502020204030204" pitchFamily="34" charset="0"/>
              </a:rPr>
              <a:t>respecitvly</a:t>
            </a:r>
            <a:r>
              <a:rPr lang="en-GB" sz="2800" dirty="0">
                <a:latin typeface="Calibri" panose="020F0502020204030204" pitchFamily="34" charset="0"/>
                <a:cs typeface="Calibri" panose="020F0502020204030204" pitchFamily="34" charset="0"/>
              </a:rPr>
              <a:t>, </a:t>
            </a:r>
            <a:r>
              <a:rPr lang="en-GB" sz="2800" b="0" i="0" u="none" strike="noStrike" dirty="0">
                <a:effectLst/>
                <a:latin typeface="Calibri" panose="020F0502020204030204" pitchFamily="34" charset="0"/>
                <a:cs typeface="Calibri" panose="020F0502020204030204" pitchFamily="34" charset="0"/>
              </a:rPr>
              <a:t>Slit2 is has a miniscule role in interneuron migration and Dataset E-MTAB-4840 resulted in few gene overlap</a:t>
            </a:r>
            <a:endParaRPr lang="en-GB" sz="4000" dirty="0">
              <a:effectLst/>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2800" dirty="0">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sz="4000" dirty="0">
                <a:effectLst/>
                <a:latin typeface="Arial" panose="020B0604020202020204" pitchFamily="34" charset="0"/>
              </a:rPr>
              <a:t>So to conclude what does the future of this area of research show? It that </a:t>
            </a:r>
            <a:r>
              <a:rPr lang="en-GB" sz="2800" b="0" u="none" strike="noStrike" dirty="0">
                <a:effectLst/>
                <a:latin typeface="Calibri" panose="020F0502020204030204" pitchFamily="34" charset="0"/>
                <a:cs typeface="Calibri" panose="020F0502020204030204" pitchFamily="34" charset="0"/>
              </a:rPr>
              <a:t>Databases </a:t>
            </a:r>
            <a:r>
              <a:rPr lang="en-GB" sz="2800" b="0" i="1" u="none" strike="noStrike" dirty="0">
                <a:effectLst/>
                <a:latin typeface="Calibri" panose="020F0502020204030204" pitchFamily="34" charset="0"/>
                <a:cs typeface="Calibri" panose="020F0502020204030204" pitchFamily="34" charset="0"/>
              </a:rPr>
              <a:t>E-MTAB-4840, GSE78949</a:t>
            </a:r>
            <a:r>
              <a:rPr lang="en-GB" sz="2800" b="0" i="1" u="none" strike="noStrike" dirty="0">
                <a:latin typeface="Calibri" panose="020F0502020204030204" pitchFamily="34" charset="0"/>
                <a:cs typeface="Calibri" panose="020F0502020204030204" pitchFamily="34" charset="0"/>
              </a:rPr>
              <a:t> </a:t>
            </a:r>
            <a:r>
              <a:rPr lang="en-GB" sz="4000" dirty="0">
                <a:effectLst/>
                <a:latin typeface="Calibri" panose="020F0502020204030204" pitchFamily="34" charset="0"/>
                <a:cs typeface="Calibri" panose="020F0502020204030204" pitchFamily="34" charset="0"/>
              </a:rPr>
              <a:t>had </a:t>
            </a:r>
            <a:r>
              <a:rPr lang="en-GB" sz="4000" dirty="0">
                <a:latin typeface="Calibri" panose="020F0502020204030204" pitchFamily="34" charset="0"/>
                <a:cs typeface="Calibri" panose="020F0502020204030204" pitchFamily="34" charset="0"/>
              </a:rPr>
              <a:t>little to no </a:t>
            </a:r>
            <a:r>
              <a:rPr lang="en-GB" sz="4000" dirty="0">
                <a:effectLst/>
                <a:latin typeface="Calibri" panose="020F0502020204030204" pitchFamily="34" charset="0"/>
                <a:cs typeface="Calibri" panose="020F0502020204030204" pitchFamily="34" charset="0"/>
              </a:rPr>
              <a:t>biological relevance and therefore </a:t>
            </a:r>
            <a:r>
              <a:rPr lang="en-GB" sz="4000" dirty="0" err="1">
                <a:effectLst/>
                <a:latin typeface="Calibri" panose="020F0502020204030204" pitchFamily="34" charset="0"/>
                <a:cs typeface="Calibri" panose="020F0502020204030204" pitchFamily="34" charset="0"/>
              </a:rPr>
              <a:t>futher</a:t>
            </a:r>
            <a:r>
              <a:rPr lang="en-GB" sz="4000" dirty="0">
                <a:effectLst/>
                <a:latin typeface="Calibri" panose="020F0502020204030204" pitchFamily="34" charset="0"/>
                <a:cs typeface="Calibri" panose="020F0502020204030204" pitchFamily="34" charset="0"/>
              </a:rPr>
              <a:t> research would need to investigate neurogenesis using </a:t>
            </a:r>
            <a:r>
              <a:rPr lang="en-GB" sz="4000" dirty="0" err="1">
                <a:effectLst/>
                <a:latin typeface="Calibri" panose="020F0502020204030204" pitchFamily="34" charset="0"/>
                <a:cs typeface="Calibri" panose="020F0502020204030204" pitchFamily="34" charset="0"/>
              </a:rPr>
              <a:t>adut</a:t>
            </a:r>
            <a:r>
              <a:rPr lang="en-GB" sz="4000" dirty="0">
                <a:effectLst/>
                <a:latin typeface="Calibri" panose="020F0502020204030204" pitchFamily="34" charset="0"/>
                <a:cs typeface="Calibri" panose="020F0502020204030204" pitchFamily="34" charset="0"/>
              </a:rPr>
              <a:t> brain samples to provide a accurate view of </a:t>
            </a:r>
            <a:r>
              <a:rPr lang="en-GB" sz="4000" dirty="0" err="1">
                <a:effectLst/>
                <a:latin typeface="Calibri" panose="020F0502020204030204" pitchFamily="34" charset="0"/>
                <a:cs typeface="Calibri" panose="020F0502020204030204" pitchFamily="34" charset="0"/>
              </a:rPr>
              <a:t>GABAerhgic</a:t>
            </a:r>
            <a:r>
              <a:rPr lang="en-GB" sz="4000" dirty="0">
                <a:effectLst/>
                <a:latin typeface="Calibri" panose="020F0502020204030204" pitchFamily="34" charset="0"/>
                <a:cs typeface="Calibri" panose="020F0502020204030204" pitchFamily="34" charset="0"/>
              </a:rPr>
              <a:t> neurogenesis. And </a:t>
            </a:r>
            <a:r>
              <a:rPr lang="en-GB" sz="4000" dirty="0" err="1">
                <a:effectLst/>
                <a:latin typeface="Calibri" panose="020F0502020204030204" pitchFamily="34" charset="0"/>
                <a:cs typeface="Calibri" panose="020F0502020204030204" pitchFamily="34" charset="0"/>
              </a:rPr>
              <a:t>futher</a:t>
            </a:r>
            <a:r>
              <a:rPr lang="en-GB" sz="4000" dirty="0">
                <a:effectLst/>
                <a:latin typeface="Calibri" panose="020F0502020204030204" pitchFamily="34" charset="0"/>
                <a:cs typeface="Calibri" panose="020F0502020204030204" pitchFamily="34" charset="0"/>
              </a:rPr>
              <a:t> research could explore why Slit2 is poor expressed in VZ </a:t>
            </a:r>
            <a:endParaRPr lang="en-GB" sz="2800" dirty="0">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GB" sz="1800" b="0" i="0" u="none" strike="noStrike" dirty="0">
              <a:effectLst/>
              <a:latin typeface="Calibri" panose="020F0502020204030204" pitchFamily="34" charset="0"/>
              <a:cs typeface="Calibri" panose="020F0502020204030204" pitchFamily="34" charset="0"/>
            </a:endParaRPr>
          </a:p>
          <a:p>
            <a:pPr marL="0" indent="0">
              <a:buFont typeface="Arial" panose="020B0604020202020204" pitchFamily="34" charset="0"/>
              <a:buNone/>
            </a:pPr>
            <a:endParaRPr lang="en-GB" sz="1800" b="0" i="1" u="none" strike="noStrike" dirty="0">
              <a:solidFill>
                <a:srgbClr val="000000"/>
              </a:solidFill>
              <a:effectLst/>
              <a:latin typeface="Calibri" panose="020F0502020204030204" pitchFamily="34" charset="0"/>
            </a:endParaRPr>
          </a:p>
          <a:p>
            <a:pPr marL="0" indent="0">
              <a:buFont typeface="Arial" panose="020B0604020202020204" pitchFamily="34" charset="0"/>
              <a:buNone/>
            </a:pPr>
            <a:endParaRPr lang="en-GB" sz="1800" b="0" i="1" u="none" strike="noStrike" dirty="0">
              <a:solidFill>
                <a:srgbClr val="000000"/>
              </a:solidFill>
              <a:effectLst/>
              <a:latin typeface="Calibri" panose="020F0502020204030204" pitchFamily="34" charset="0"/>
            </a:endParaRPr>
          </a:p>
          <a:p>
            <a:pPr marL="0" indent="0">
              <a:buFont typeface="Arial" panose="020B0604020202020204" pitchFamily="34" charset="0"/>
              <a:buNone/>
            </a:pPr>
            <a:endParaRPr lang="en-GB" sz="1800" b="0" i="1" u="none" strike="noStrike" dirty="0">
              <a:solidFill>
                <a:srgbClr val="000000"/>
              </a:solidFill>
              <a:effectLst/>
              <a:latin typeface="Calibri" panose="020F0502020204030204" pitchFamily="34" charset="0"/>
            </a:endParaRPr>
          </a:p>
          <a:p>
            <a:pPr marL="0" indent="0">
              <a:buFont typeface="Arial" panose="020B0604020202020204" pitchFamily="34" charset="0"/>
              <a:buNone/>
            </a:pPr>
            <a:endParaRPr lang="en-GB" sz="1800" b="0" i="1" u="none" strike="noStrike" dirty="0">
              <a:solidFill>
                <a:srgbClr val="000000"/>
              </a:solidFill>
              <a:effectLst/>
              <a:latin typeface="Calibri" panose="020F0502020204030204" pitchFamily="34" charset="0"/>
            </a:endParaRPr>
          </a:p>
        </p:txBody>
      </p:sp>
      <p:sp>
        <p:nvSpPr>
          <p:cNvPr id="4" name="Slide Number Placeholder 3"/>
          <p:cNvSpPr>
            <a:spLocks noGrp="1"/>
          </p:cNvSpPr>
          <p:nvPr>
            <p:ph type="sldNum" sz="quarter" idx="5"/>
          </p:nvPr>
        </p:nvSpPr>
        <p:spPr/>
        <p:txBody>
          <a:bodyPr/>
          <a:lstStyle/>
          <a:p>
            <a:fld id="{F5AD54E5-1B3C-4741-A698-5913B8830524}" type="slidenum">
              <a:rPr lang="en-GB" smtClean="0"/>
              <a:t>1</a:t>
            </a:fld>
            <a:endParaRPr lang="en-GB"/>
          </a:p>
        </p:txBody>
      </p:sp>
    </p:spTree>
    <p:extLst>
      <p:ext uri="{BB962C8B-B14F-4D97-AF65-F5344CB8AC3E}">
        <p14:creationId xmlns:p14="http://schemas.microsoft.com/office/powerpoint/2010/main" val="2051131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1"/>
            <a:ext cx="21383625" cy="1007956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11137" y="1"/>
            <a:ext cx="21372491" cy="10079569"/>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01886" y="10935265"/>
            <a:ext cx="13632061" cy="3225461"/>
          </a:xfrm>
        </p:spPr>
        <p:txBody>
          <a:bodyPr anchor="ctr">
            <a:normAutofit/>
          </a:bodyPr>
          <a:lstStyle>
            <a:lvl1pPr algn="r">
              <a:defRPr sz="9700" spc="441" baseline="0"/>
            </a:lvl1pPr>
          </a:lstStyle>
          <a:p>
            <a:r>
              <a:rPr lang="en-US"/>
              <a:t>Click to edit Master title style</a:t>
            </a:r>
            <a:endParaRPr lang="en-US" dirty="0"/>
          </a:p>
        </p:txBody>
      </p:sp>
      <p:sp>
        <p:nvSpPr>
          <p:cNvPr id="3" name="Subtitle 2"/>
          <p:cNvSpPr>
            <a:spLocks noGrp="1"/>
          </p:cNvSpPr>
          <p:nvPr>
            <p:ph type="subTitle" idx="1"/>
          </p:nvPr>
        </p:nvSpPr>
        <p:spPr>
          <a:xfrm>
            <a:off x="15102185" y="10935265"/>
            <a:ext cx="5613202" cy="3225461"/>
          </a:xfrm>
        </p:spPr>
        <p:txBody>
          <a:bodyPr lIns="91440" rIns="91440" anchor="ctr">
            <a:normAutofit/>
          </a:bodyPr>
          <a:lstStyle>
            <a:lvl1pPr marL="0" indent="0" algn="l">
              <a:lnSpc>
                <a:spcPct val="100000"/>
              </a:lnSpc>
              <a:spcBef>
                <a:spcPts val="0"/>
              </a:spcBef>
              <a:buNone/>
              <a:defRPr sz="3527">
                <a:solidFill>
                  <a:schemeClr val="tx1">
                    <a:lumMod val="95000"/>
                    <a:lumOff val="5000"/>
                  </a:schemeClr>
                </a:solidFill>
              </a:defRPr>
            </a:lvl1pPr>
            <a:lvl2pPr marL="1007943" indent="0" algn="ctr">
              <a:buNone/>
              <a:defRPr sz="3527"/>
            </a:lvl2pPr>
            <a:lvl3pPr marL="2015886" indent="0" algn="ctr">
              <a:buNone/>
              <a:defRPr sz="3527"/>
            </a:lvl3pPr>
            <a:lvl4pPr marL="3023829" indent="0" algn="ctr">
              <a:buNone/>
              <a:defRPr sz="3527"/>
            </a:lvl4pPr>
            <a:lvl5pPr marL="4031772" indent="0" algn="ctr">
              <a:buNone/>
              <a:defRPr sz="3527"/>
            </a:lvl5pPr>
            <a:lvl6pPr marL="5039716" indent="0" algn="ctr">
              <a:buNone/>
              <a:defRPr sz="3527"/>
            </a:lvl6pPr>
            <a:lvl7pPr marL="6047659" indent="0" algn="ctr">
              <a:buNone/>
              <a:defRPr sz="3527"/>
            </a:lvl7pPr>
            <a:lvl8pPr marL="7055602" indent="0" algn="ctr">
              <a:buNone/>
              <a:defRPr sz="3527"/>
            </a:lvl8pPr>
            <a:lvl9pPr marL="8063545" indent="0" algn="ctr">
              <a:buNone/>
              <a:defRPr sz="352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2F56317-9C18-4F31-8A74-885F8C3301B6}" type="datetimeFigureOut">
              <a:rPr lang="en-GB" smtClean="0"/>
              <a:t>10/07/2022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D1A46F2-57B8-4A3D-B4FD-DB91CB453D7F}" type="slidenum">
              <a:rPr lang="en-GB" smtClean="0"/>
              <a:t>‹#›</a:t>
            </a:fld>
            <a:endParaRPr lang="en-GB"/>
          </a:p>
        </p:txBody>
      </p:sp>
      <p:cxnSp>
        <p:nvCxnSpPr>
          <p:cNvPr id="8" name="Straight Connector 7"/>
          <p:cNvCxnSpPr/>
          <p:nvPr/>
        </p:nvCxnSpPr>
        <p:spPr>
          <a:xfrm flipV="1">
            <a:off x="14709736" y="11605404"/>
            <a:ext cx="0" cy="2015913"/>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89443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F56317-9C18-4F31-8A74-885F8C3301B6}" type="datetimeFigureOut">
              <a:rPr lang="en-GB" smtClean="0"/>
              <a:t>10/07/2022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D1A46F2-57B8-4A3D-B4FD-DB91CB453D7F}" type="slidenum">
              <a:rPr lang="en-GB" smtClean="0"/>
              <a:t>‹#›</a:t>
            </a:fld>
            <a:endParaRPr lang="en-GB"/>
          </a:p>
        </p:txBody>
      </p:sp>
    </p:spTree>
    <p:extLst>
      <p:ext uri="{BB962C8B-B14F-4D97-AF65-F5344CB8AC3E}">
        <p14:creationId xmlns:p14="http://schemas.microsoft.com/office/powerpoint/2010/main" val="2292151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60" y="1679928"/>
            <a:ext cx="4610844" cy="11927487"/>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1737423" y="1679928"/>
            <a:ext cx="13297942" cy="119274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F56317-9C18-4F31-8A74-885F8C3301B6}" type="datetimeFigureOut">
              <a:rPr lang="en-GB" smtClean="0"/>
              <a:t>10/07/2022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D1A46F2-57B8-4A3D-B4FD-DB91CB453D7F}" type="slidenum">
              <a:rPr lang="en-GB" smtClean="0"/>
              <a:t>‹#›</a:t>
            </a:fld>
            <a:endParaRPr lang="en-GB"/>
          </a:p>
        </p:txBody>
      </p:sp>
      <p:cxnSp>
        <p:nvCxnSpPr>
          <p:cNvPr id="7" name="Straight Connector 6"/>
          <p:cNvCxnSpPr/>
          <p:nvPr/>
        </p:nvCxnSpPr>
        <p:spPr>
          <a:xfrm rot="5400000" flipV="1">
            <a:off x="17641491" y="336724"/>
            <a:ext cx="0" cy="160377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0014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F56317-9C18-4F31-8A74-885F8C3301B6}" type="datetimeFigureOut">
              <a:rPr lang="en-GB" smtClean="0"/>
              <a:t>10/07/2022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D1A46F2-57B8-4A3D-B4FD-DB91CB453D7F}" type="slidenum">
              <a:rPr lang="en-GB" smtClean="0"/>
              <a:t>‹#›</a:t>
            </a:fld>
            <a:endParaRPr lang="en-GB"/>
          </a:p>
        </p:txBody>
      </p:sp>
    </p:spTree>
    <p:extLst>
      <p:ext uri="{BB962C8B-B14F-4D97-AF65-F5344CB8AC3E}">
        <p14:creationId xmlns:p14="http://schemas.microsoft.com/office/powerpoint/2010/main" val="1625530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1"/>
            <a:ext cx="21383625" cy="10079569"/>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11137" y="1"/>
            <a:ext cx="21372491" cy="10079569"/>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1886" y="10935265"/>
            <a:ext cx="13632061" cy="3225461"/>
          </a:xfrm>
        </p:spPr>
        <p:txBody>
          <a:bodyPr anchor="ctr">
            <a:normAutofit/>
          </a:bodyPr>
          <a:lstStyle>
            <a:lvl1pPr algn="r">
              <a:defRPr sz="9700" b="0" spc="441" baseline="0"/>
            </a:lvl1pPr>
          </a:lstStyle>
          <a:p>
            <a:r>
              <a:rPr lang="en-US"/>
              <a:t>Click to edit Master title style</a:t>
            </a:r>
            <a:endParaRPr lang="en-US" dirty="0"/>
          </a:p>
        </p:txBody>
      </p:sp>
      <p:sp>
        <p:nvSpPr>
          <p:cNvPr id="3" name="Text Placeholder 2"/>
          <p:cNvSpPr>
            <a:spLocks noGrp="1"/>
          </p:cNvSpPr>
          <p:nvPr>
            <p:ph type="body" idx="1"/>
          </p:nvPr>
        </p:nvSpPr>
        <p:spPr>
          <a:xfrm>
            <a:off x="15102185" y="10935265"/>
            <a:ext cx="5613202" cy="3225461"/>
          </a:xfrm>
        </p:spPr>
        <p:txBody>
          <a:bodyPr lIns="91440" rIns="91440" anchor="ctr">
            <a:normAutofit/>
          </a:bodyPr>
          <a:lstStyle>
            <a:lvl1pPr marL="0" indent="0">
              <a:lnSpc>
                <a:spcPct val="100000"/>
              </a:lnSpc>
              <a:spcBef>
                <a:spcPts val="0"/>
              </a:spcBef>
              <a:buNone/>
              <a:defRPr sz="3527">
                <a:solidFill>
                  <a:schemeClr val="tx1">
                    <a:lumMod val="95000"/>
                    <a:lumOff val="5000"/>
                  </a:schemeClr>
                </a:solidFill>
              </a:defRPr>
            </a:lvl1pPr>
            <a:lvl2pPr marL="1007943" indent="0">
              <a:buNone/>
              <a:defRPr sz="3527">
                <a:solidFill>
                  <a:schemeClr val="tx1">
                    <a:tint val="75000"/>
                  </a:schemeClr>
                </a:solidFill>
              </a:defRPr>
            </a:lvl2pPr>
            <a:lvl3pPr marL="2015886" indent="0">
              <a:buNone/>
              <a:defRPr sz="3527">
                <a:solidFill>
                  <a:schemeClr val="tx1">
                    <a:tint val="75000"/>
                  </a:schemeClr>
                </a:solidFill>
              </a:defRPr>
            </a:lvl3pPr>
            <a:lvl4pPr marL="3023829" indent="0">
              <a:buNone/>
              <a:defRPr sz="3086">
                <a:solidFill>
                  <a:schemeClr val="tx1">
                    <a:tint val="75000"/>
                  </a:schemeClr>
                </a:solidFill>
              </a:defRPr>
            </a:lvl4pPr>
            <a:lvl5pPr marL="4031772" indent="0">
              <a:buNone/>
              <a:defRPr sz="3086">
                <a:solidFill>
                  <a:schemeClr val="tx1">
                    <a:tint val="75000"/>
                  </a:schemeClr>
                </a:solidFill>
              </a:defRPr>
            </a:lvl5pPr>
            <a:lvl6pPr marL="5039716" indent="0">
              <a:buNone/>
              <a:defRPr sz="3086">
                <a:solidFill>
                  <a:schemeClr val="tx1">
                    <a:tint val="75000"/>
                  </a:schemeClr>
                </a:solidFill>
              </a:defRPr>
            </a:lvl6pPr>
            <a:lvl7pPr marL="6047659" indent="0">
              <a:buNone/>
              <a:defRPr sz="3086">
                <a:solidFill>
                  <a:schemeClr val="tx1">
                    <a:tint val="75000"/>
                  </a:schemeClr>
                </a:solidFill>
              </a:defRPr>
            </a:lvl7pPr>
            <a:lvl8pPr marL="7055602" indent="0">
              <a:buNone/>
              <a:defRPr sz="3086">
                <a:solidFill>
                  <a:schemeClr val="tx1">
                    <a:tint val="75000"/>
                  </a:schemeClr>
                </a:solidFill>
              </a:defRPr>
            </a:lvl8pPr>
            <a:lvl9pPr marL="8063545" indent="0">
              <a:buNone/>
              <a:defRPr sz="308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2F56317-9C18-4F31-8A74-885F8C3301B6}" type="datetimeFigureOut">
              <a:rPr lang="en-GB" smtClean="0"/>
              <a:t>10/07/2022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D1A46F2-57B8-4A3D-B4FD-DB91CB453D7F}" type="slidenum">
              <a:rPr lang="en-GB" smtClean="0"/>
              <a:t>‹#›</a:t>
            </a:fld>
            <a:endParaRPr lang="en-GB"/>
          </a:p>
        </p:txBody>
      </p:sp>
      <p:cxnSp>
        <p:nvCxnSpPr>
          <p:cNvPr id="8" name="Straight Connector 7"/>
          <p:cNvCxnSpPr/>
          <p:nvPr/>
        </p:nvCxnSpPr>
        <p:spPr>
          <a:xfrm flipV="1">
            <a:off x="14709736" y="11605404"/>
            <a:ext cx="0" cy="2015913"/>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679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96225" y="1290184"/>
            <a:ext cx="17048095" cy="330609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96224" y="5039783"/>
            <a:ext cx="8339614" cy="8870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0504706" y="5039783"/>
            <a:ext cx="8339614" cy="8870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2F56317-9C18-4F31-8A74-885F8C3301B6}" type="datetimeFigureOut">
              <a:rPr lang="en-GB" smtClean="0"/>
              <a:t>10/07/2022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D1A46F2-57B8-4A3D-B4FD-DB91CB453D7F}" type="slidenum">
              <a:rPr lang="en-GB" smtClean="0"/>
              <a:t>‹#›</a:t>
            </a:fld>
            <a:endParaRPr lang="en-GB"/>
          </a:p>
        </p:txBody>
      </p:sp>
    </p:spTree>
    <p:extLst>
      <p:ext uri="{BB962C8B-B14F-4D97-AF65-F5344CB8AC3E}">
        <p14:creationId xmlns:p14="http://schemas.microsoft.com/office/powerpoint/2010/main" val="934213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796225" y="1290184"/>
            <a:ext cx="17048095" cy="330609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96224" y="4805290"/>
            <a:ext cx="8339614" cy="1814322"/>
          </a:xfrm>
        </p:spPr>
        <p:txBody>
          <a:bodyPr lIns="137160" rIns="137160" anchor="ctr">
            <a:normAutofit/>
          </a:bodyPr>
          <a:lstStyle>
            <a:lvl1pPr marL="0" indent="0">
              <a:spcBef>
                <a:spcPts val="0"/>
              </a:spcBef>
              <a:spcAft>
                <a:spcPts val="0"/>
              </a:spcAft>
              <a:buNone/>
              <a:defRPr sz="4850" b="0" cap="none" baseline="0">
                <a:solidFill>
                  <a:schemeClr val="accent1"/>
                </a:solidFill>
                <a:latin typeface="+mn-lt"/>
              </a:defRPr>
            </a:lvl1pPr>
            <a:lvl2pPr marL="1007943" indent="0">
              <a:buNone/>
              <a:defRPr sz="4409" b="1"/>
            </a:lvl2pPr>
            <a:lvl3pPr marL="2015886" indent="0">
              <a:buNone/>
              <a:defRPr sz="3968" b="1"/>
            </a:lvl3pPr>
            <a:lvl4pPr marL="3023829" indent="0">
              <a:buNone/>
              <a:defRPr sz="3527" b="1"/>
            </a:lvl4pPr>
            <a:lvl5pPr marL="4031772" indent="0">
              <a:buNone/>
              <a:defRPr sz="3527" b="1"/>
            </a:lvl5pPr>
            <a:lvl6pPr marL="5039716" indent="0">
              <a:buNone/>
              <a:defRPr sz="3527" b="1"/>
            </a:lvl6pPr>
            <a:lvl7pPr marL="6047659" indent="0">
              <a:buNone/>
              <a:defRPr sz="3527" b="1"/>
            </a:lvl7pPr>
            <a:lvl8pPr marL="7055602" indent="0">
              <a:buNone/>
              <a:defRPr sz="3527" b="1"/>
            </a:lvl8pPr>
            <a:lvl9pPr marL="8063545" indent="0">
              <a:buNone/>
              <a:defRPr sz="3527" b="1"/>
            </a:lvl9pPr>
          </a:lstStyle>
          <a:p>
            <a:pPr lvl="0"/>
            <a:r>
              <a:rPr lang="en-US"/>
              <a:t>Click to edit Master text styles</a:t>
            </a:r>
          </a:p>
        </p:txBody>
      </p:sp>
      <p:sp>
        <p:nvSpPr>
          <p:cNvPr id="4" name="Content Placeholder 3"/>
          <p:cNvSpPr>
            <a:spLocks noGrp="1"/>
          </p:cNvSpPr>
          <p:nvPr>
            <p:ph sz="half" idx="2"/>
          </p:nvPr>
        </p:nvSpPr>
        <p:spPr>
          <a:xfrm>
            <a:off x="1796224" y="6542873"/>
            <a:ext cx="8339614" cy="73669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0504706" y="4805290"/>
            <a:ext cx="8339614" cy="1814322"/>
          </a:xfrm>
        </p:spPr>
        <p:txBody>
          <a:bodyPr lIns="137160" rIns="137160" anchor="ctr">
            <a:normAutofit/>
          </a:bodyPr>
          <a:lstStyle>
            <a:lvl1pPr marL="0" indent="0">
              <a:spcBef>
                <a:spcPts val="0"/>
              </a:spcBef>
              <a:spcAft>
                <a:spcPts val="0"/>
              </a:spcAft>
              <a:buNone/>
              <a:defRPr lang="en-US" sz="4850" b="0" kern="1200" cap="none" baseline="0" dirty="0">
                <a:solidFill>
                  <a:schemeClr val="accent1"/>
                </a:solidFill>
                <a:latin typeface="+mn-lt"/>
                <a:ea typeface="+mn-ea"/>
                <a:cs typeface="+mn-cs"/>
              </a:defRPr>
            </a:lvl1pPr>
            <a:lvl2pPr marL="1007943" indent="0">
              <a:buNone/>
              <a:defRPr sz="4409" b="1"/>
            </a:lvl2pPr>
            <a:lvl3pPr marL="2015886" indent="0">
              <a:buNone/>
              <a:defRPr sz="3968" b="1"/>
            </a:lvl3pPr>
            <a:lvl4pPr marL="3023829" indent="0">
              <a:buNone/>
              <a:defRPr sz="3527" b="1"/>
            </a:lvl4pPr>
            <a:lvl5pPr marL="4031772" indent="0">
              <a:buNone/>
              <a:defRPr sz="3527" b="1"/>
            </a:lvl5pPr>
            <a:lvl6pPr marL="5039716" indent="0">
              <a:buNone/>
              <a:defRPr sz="3527" b="1"/>
            </a:lvl6pPr>
            <a:lvl7pPr marL="6047659" indent="0">
              <a:buNone/>
              <a:defRPr sz="3527" b="1"/>
            </a:lvl7pPr>
            <a:lvl8pPr marL="7055602" indent="0">
              <a:buNone/>
              <a:defRPr sz="3527" b="1"/>
            </a:lvl8pPr>
            <a:lvl9pPr marL="8063545" indent="0">
              <a:buNone/>
              <a:defRPr sz="3527" b="1"/>
            </a:lvl9pPr>
          </a:lstStyle>
          <a:p>
            <a:pPr marL="0" lvl="0" indent="0" algn="l" defTabSz="2015886" rtl="0" eaLnBrk="1" latinLnBrk="0" hangingPunct="1">
              <a:lnSpc>
                <a:spcPct val="90000"/>
              </a:lnSpc>
              <a:spcBef>
                <a:spcPts val="3968"/>
              </a:spcBef>
              <a:buNone/>
            </a:pPr>
            <a:r>
              <a:rPr lang="en-US"/>
              <a:t>Click to edit Master text styles</a:t>
            </a:r>
          </a:p>
        </p:txBody>
      </p:sp>
      <p:sp>
        <p:nvSpPr>
          <p:cNvPr id="6" name="Content Placeholder 5"/>
          <p:cNvSpPr>
            <a:spLocks noGrp="1"/>
          </p:cNvSpPr>
          <p:nvPr>
            <p:ph sz="quarter" idx="4"/>
          </p:nvPr>
        </p:nvSpPr>
        <p:spPr>
          <a:xfrm>
            <a:off x="10504706" y="6542873"/>
            <a:ext cx="8339614" cy="73669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2F56317-9C18-4F31-8A74-885F8C3301B6}" type="datetimeFigureOut">
              <a:rPr lang="en-GB" smtClean="0"/>
              <a:t>10/07/2022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D1A46F2-57B8-4A3D-B4FD-DB91CB453D7F}" type="slidenum">
              <a:rPr lang="en-GB" smtClean="0"/>
              <a:t>‹#›</a:t>
            </a:fld>
            <a:endParaRPr lang="en-GB"/>
          </a:p>
        </p:txBody>
      </p:sp>
    </p:spTree>
    <p:extLst>
      <p:ext uri="{BB962C8B-B14F-4D97-AF65-F5344CB8AC3E}">
        <p14:creationId xmlns:p14="http://schemas.microsoft.com/office/powerpoint/2010/main" val="3625919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2F56317-9C18-4F31-8A74-885F8C3301B6}" type="datetimeFigureOut">
              <a:rPr lang="en-GB" smtClean="0"/>
              <a:t>10/07/2022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D1A46F2-57B8-4A3D-B4FD-DB91CB453D7F}" type="slidenum">
              <a:rPr lang="en-GB" smtClean="0"/>
              <a:t>‹#›</a:t>
            </a:fld>
            <a:endParaRPr lang="en-GB"/>
          </a:p>
        </p:txBody>
      </p:sp>
    </p:spTree>
    <p:extLst>
      <p:ext uri="{BB962C8B-B14F-4D97-AF65-F5344CB8AC3E}">
        <p14:creationId xmlns:p14="http://schemas.microsoft.com/office/powerpoint/2010/main" val="28628988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F56317-9C18-4F31-8A74-885F8C3301B6}" type="datetimeFigureOut">
              <a:rPr lang="en-GB" smtClean="0"/>
              <a:t>10/07/2022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D1A46F2-57B8-4A3D-B4FD-DB91CB453D7F}" type="slidenum">
              <a:rPr lang="en-GB" smtClean="0"/>
              <a:t>‹#›</a:t>
            </a:fld>
            <a:endParaRPr lang="en-GB"/>
          </a:p>
        </p:txBody>
      </p:sp>
    </p:spTree>
    <p:extLst>
      <p:ext uri="{BB962C8B-B14F-4D97-AF65-F5344CB8AC3E}">
        <p14:creationId xmlns:p14="http://schemas.microsoft.com/office/powerpoint/2010/main" val="343683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796225" y="1039503"/>
            <a:ext cx="7698105" cy="3830235"/>
          </a:xfrm>
        </p:spPr>
        <p:txBody>
          <a:bodyPr>
            <a:noAutofit/>
          </a:bodyPr>
          <a:lstStyle>
            <a:lvl1pPr>
              <a:lnSpc>
                <a:spcPct val="80000"/>
              </a:lnSpc>
              <a:defRPr sz="7937"/>
            </a:lvl1pPr>
          </a:lstStyle>
          <a:p>
            <a:r>
              <a:rPr lang="en-US"/>
              <a:t>Click to edit Master title style</a:t>
            </a:r>
            <a:endParaRPr lang="en-US" dirty="0"/>
          </a:p>
        </p:txBody>
      </p:sp>
      <p:sp>
        <p:nvSpPr>
          <p:cNvPr id="3" name="Content Placeholder 2"/>
          <p:cNvSpPr>
            <a:spLocks noGrp="1"/>
          </p:cNvSpPr>
          <p:nvPr>
            <p:ph idx="1"/>
          </p:nvPr>
        </p:nvSpPr>
        <p:spPr>
          <a:xfrm>
            <a:off x="10023574" y="1814322"/>
            <a:ext cx="9959423" cy="11430229"/>
          </a:xfrm>
        </p:spPr>
        <p:txBody>
          <a:bodyPr>
            <a:normAutofit/>
          </a:bodyPr>
          <a:lstStyle>
            <a:lvl1pPr>
              <a:defRPr sz="4409"/>
            </a:lvl1pPr>
            <a:lvl2pPr>
              <a:defRPr sz="3527"/>
            </a:lvl2pPr>
            <a:lvl3pPr>
              <a:defRPr sz="2646"/>
            </a:lvl3pPr>
            <a:lvl4pPr>
              <a:defRPr sz="2646"/>
            </a:lvl4pPr>
            <a:lvl5pPr>
              <a:defRPr sz="2646"/>
            </a:lvl5pPr>
            <a:lvl6pPr>
              <a:defRPr sz="2646"/>
            </a:lvl6pPr>
            <a:lvl7pPr>
              <a:defRPr sz="2646"/>
            </a:lvl7pPr>
            <a:lvl8pPr>
              <a:defRPr sz="2646"/>
            </a:lvl8pPr>
            <a:lvl9pPr>
              <a:defRPr sz="264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96225" y="4976965"/>
            <a:ext cx="7698105" cy="8294465"/>
          </a:xfrm>
        </p:spPr>
        <p:txBody>
          <a:bodyPr lIns="91440" rIns="91440">
            <a:normAutofit/>
          </a:bodyPr>
          <a:lstStyle>
            <a:lvl1pPr marL="0" indent="0">
              <a:lnSpc>
                <a:spcPct val="108000"/>
              </a:lnSpc>
              <a:spcBef>
                <a:spcPts val="1323"/>
              </a:spcBef>
              <a:buNone/>
              <a:defRPr sz="3527"/>
            </a:lvl1pPr>
            <a:lvl2pPr marL="1007943" indent="0">
              <a:buNone/>
              <a:defRPr sz="2646"/>
            </a:lvl2pPr>
            <a:lvl3pPr marL="2015886" indent="0">
              <a:buNone/>
              <a:defRPr sz="2205"/>
            </a:lvl3pPr>
            <a:lvl4pPr marL="3023829" indent="0">
              <a:buNone/>
              <a:defRPr sz="1984"/>
            </a:lvl4pPr>
            <a:lvl5pPr marL="4031772" indent="0">
              <a:buNone/>
              <a:defRPr sz="1984"/>
            </a:lvl5pPr>
            <a:lvl6pPr marL="5039716" indent="0">
              <a:buNone/>
              <a:defRPr sz="1984"/>
            </a:lvl6pPr>
            <a:lvl7pPr marL="6047659" indent="0">
              <a:buNone/>
              <a:defRPr sz="1984"/>
            </a:lvl7pPr>
            <a:lvl8pPr marL="7055602" indent="0">
              <a:buNone/>
              <a:defRPr sz="1984"/>
            </a:lvl8pPr>
            <a:lvl9pPr marL="8063545" indent="0">
              <a:buNone/>
              <a:defRPr sz="1984"/>
            </a:lvl9pPr>
          </a:lstStyle>
          <a:p>
            <a:pPr lvl="0"/>
            <a:r>
              <a:rPr lang="en-US"/>
              <a:t>Click to edit Master text styles</a:t>
            </a:r>
          </a:p>
        </p:txBody>
      </p:sp>
      <p:sp>
        <p:nvSpPr>
          <p:cNvPr id="5" name="Date Placeholder 4"/>
          <p:cNvSpPr>
            <a:spLocks noGrp="1"/>
          </p:cNvSpPr>
          <p:nvPr>
            <p:ph type="dt" sz="half" idx="10"/>
          </p:nvPr>
        </p:nvSpPr>
        <p:spPr/>
        <p:txBody>
          <a:bodyPr/>
          <a:lstStyle/>
          <a:p>
            <a:fld id="{F2F56317-9C18-4F31-8A74-885F8C3301B6}" type="datetimeFigureOut">
              <a:rPr lang="en-GB" smtClean="0"/>
              <a:t>10/07/2022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D1A46F2-57B8-4A3D-B4FD-DB91CB453D7F}" type="slidenum">
              <a:rPr lang="en-GB" smtClean="0"/>
              <a:t>‹#›</a:t>
            </a:fld>
            <a:endParaRPr lang="en-GB"/>
          </a:p>
        </p:txBody>
      </p:sp>
    </p:spTree>
    <p:extLst>
      <p:ext uri="{BB962C8B-B14F-4D97-AF65-F5344CB8AC3E}">
        <p14:creationId xmlns:p14="http://schemas.microsoft.com/office/powerpoint/2010/main" val="3347251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1886" y="10935267"/>
            <a:ext cx="13632061" cy="3225461"/>
          </a:xfrm>
        </p:spPr>
        <p:txBody>
          <a:bodyPr anchor="ctr">
            <a:normAutofit/>
          </a:bodyPr>
          <a:lstStyle>
            <a:lvl1pPr algn="r">
              <a:defRPr sz="9700" spc="441"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2"/>
            <a:ext cx="21378279" cy="10079567"/>
          </a:xfrm>
          <a:solidFill>
            <a:schemeClr val="accent1">
              <a:lumMod val="60000"/>
              <a:lumOff val="40000"/>
            </a:schemeClr>
          </a:solidFill>
        </p:spPr>
        <p:txBody>
          <a:bodyPr lIns="457200" tIns="365760" anchor="t"/>
          <a:lstStyle>
            <a:lvl1pPr marL="0" indent="0">
              <a:buNone/>
              <a:defRPr sz="5291"/>
            </a:lvl1pPr>
            <a:lvl2pPr marL="755957" indent="0">
              <a:buNone/>
              <a:defRPr sz="4630"/>
            </a:lvl2pPr>
            <a:lvl3pPr marL="1511915" indent="0">
              <a:buNone/>
              <a:defRPr sz="3968"/>
            </a:lvl3pPr>
            <a:lvl4pPr marL="2267872" indent="0">
              <a:buNone/>
              <a:defRPr sz="3307"/>
            </a:lvl4pPr>
            <a:lvl5pPr marL="3023829" indent="0">
              <a:buNone/>
              <a:defRPr sz="3307"/>
            </a:lvl5pPr>
            <a:lvl6pPr marL="3779787" indent="0">
              <a:buNone/>
              <a:defRPr sz="3307"/>
            </a:lvl6pPr>
            <a:lvl7pPr marL="4535744" indent="0">
              <a:buNone/>
              <a:defRPr sz="3307"/>
            </a:lvl7pPr>
            <a:lvl8pPr marL="5291701" indent="0">
              <a:buNone/>
              <a:defRPr sz="3307"/>
            </a:lvl8pPr>
            <a:lvl9pPr marL="6047659" indent="0">
              <a:buNone/>
              <a:defRPr sz="3307"/>
            </a:lvl9pPr>
          </a:lstStyle>
          <a:p>
            <a:r>
              <a:rPr lang="en-US"/>
              <a:t>Click icon to add picture</a:t>
            </a:r>
            <a:endParaRPr lang="en-US" dirty="0"/>
          </a:p>
        </p:txBody>
      </p:sp>
      <p:sp>
        <p:nvSpPr>
          <p:cNvPr id="4" name="Text Placeholder 3"/>
          <p:cNvSpPr>
            <a:spLocks noGrp="1"/>
          </p:cNvSpPr>
          <p:nvPr>
            <p:ph type="body" sz="half" idx="2"/>
          </p:nvPr>
        </p:nvSpPr>
        <p:spPr>
          <a:xfrm>
            <a:off x="15102185" y="10935267"/>
            <a:ext cx="5613202" cy="3225461"/>
          </a:xfrm>
        </p:spPr>
        <p:txBody>
          <a:bodyPr lIns="91440" rIns="91440" anchor="ctr">
            <a:normAutofit/>
          </a:bodyPr>
          <a:lstStyle>
            <a:lvl1pPr marL="0" indent="0">
              <a:lnSpc>
                <a:spcPct val="100000"/>
              </a:lnSpc>
              <a:spcBef>
                <a:spcPts val="0"/>
              </a:spcBef>
              <a:buNone/>
              <a:defRPr sz="3527">
                <a:solidFill>
                  <a:schemeClr val="tx1">
                    <a:lumMod val="95000"/>
                    <a:lumOff val="5000"/>
                  </a:schemeClr>
                </a:solidFill>
              </a:defRPr>
            </a:lvl1pPr>
            <a:lvl2pPr marL="755957" indent="0">
              <a:buNone/>
              <a:defRPr sz="2315"/>
            </a:lvl2pPr>
            <a:lvl3pPr marL="1511915" indent="0">
              <a:buNone/>
              <a:defRPr sz="1984"/>
            </a:lvl3pPr>
            <a:lvl4pPr marL="2267872" indent="0">
              <a:buNone/>
              <a:defRPr sz="1653"/>
            </a:lvl4pPr>
            <a:lvl5pPr marL="3023829" indent="0">
              <a:buNone/>
              <a:defRPr sz="1653"/>
            </a:lvl5pPr>
            <a:lvl6pPr marL="3779787" indent="0">
              <a:buNone/>
              <a:defRPr sz="1653"/>
            </a:lvl6pPr>
            <a:lvl7pPr marL="4535744" indent="0">
              <a:buNone/>
              <a:defRPr sz="1653"/>
            </a:lvl7pPr>
            <a:lvl8pPr marL="5291701" indent="0">
              <a:buNone/>
              <a:defRPr sz="1653"/>
            </a:lvl8pPr>
            <a:lvl9pPr marL="6047659" indent="0">
              <a:buNone/>
              <a:defRPr sz="1653"/>
            </a:lvl9pPr>
          </a:lstStyle>
          <a:p>
            <a:pPr lvl="0"/>
            <a:r>
              <a:rPr lang="en-US"/>
              <a:t>Click to edit Master text styles</a:t>
            </a:r>
          </a:p>
        </p:txBody>
      </p:sp>
      <p:sp>
        <p:nvSpPr>
          <p:cNvPr id="5" name="Date Placeholder 4"/>
          <p:cNvSpPr>
            <a:spLocks noGrp="1"/>
          </p:cNvSpPr>
          <p:nvPr>
            <p:ph type="dt" sz="half" idx="10"/>
          </p:nvPr>
        </p:nvSpPr>
        <p:spPr/>
        <p:txBody>
          <a:bodyPr/>
          <a:lstStyle/>
          <a:p>
            <a:fld id="{F2F56317-9C18-4F31-8A74-885F8C3301B6}" type="datetimeFigureOut">
              <a:rPr lang="en-GB" smtClean="0"/>
              <a:t>10/07/2022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D1A46F2-57B8-4A3D-B4FD-DB91CB453D7F}" type="slidenum">
              <a:rPr lang="en-GB" smtClean="0"/>
              <a:t>‹#›</a:t>
            </a:fld>
            <a:endParaRPr lang="en-GB"/>
          </a:p>
        </p:txBody>
      </p:sp>
      <p:cxnSp>
        <p:nvCxnSpPr>
          <p:cNvPr id="8" name="Straight Connector 7"/>
          <p:cNvCxnSpPr/>
          <p:nvPr/>
        </p:nvCxnSpPr>
        <p:spPr>
          <a:xfrm flipV="1">
            <a:off x="14709736" y="11605404"/>
            <a:ext cx="0" cy="2015913"/>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7093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96225" y="1290184"/>
            <a:ext cx="17048095" cy="33060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96226" y="5039783"/>
            <a:ext cx="17048097" cy="8870019"/>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796228" y="14265506"/>
            <a:ext cx="3778164" cy="604774"/>
          </a:xfrm>
          <a:prstGeom prst="rect">
            <a:avLst/>
          </a:prstGeom>
        </p:spPr>
        <p:txBody>
          <a:bodyPr vert="horz" lIns="91440" tIns="45720" rIns="91440" bIns="45720" rtlCol="0" anchor="ctr"/>
          <a:lstStyle>
            <a:lvl1pPr algn="l">
              <a:defRPr sz="2205">
                <a:solidFill>
                  <a:schemeClr val="tx1">
                    <a:lumMod val="95000"/>
                    <a:lumOff val="5000"/>
                  </a:schemeClr>
                </a:solidFill>
                <a:latin typeface="+mj-lt"/>
              </a:defRPr>
            </a:lvl1pPr>
          </a:lstStyle>
          <a:p>
            <a:fld id="{F2F56317-9C18-4F31-8A74-885F8C3301B6}" type="datetimeFigureOut">
              <a:rPr lang="en-GB" smtClean="0"/>
              <a:t>10/07/2022</a:t>
            </a:fld>
            <a:endParaRPr lang="en-GB"/>
          </a:p>
        </p:txBody>
      </p:sp>
      <p:sp>
        <p:nvSpPr>
          <p:cNvPr id="5" name="Footer Placeholder 4"/>
          <p:cNvSpPr>
            <a:spLocks noGrp="1"/>
          </p:cNvSpPr>
          <p:nvPr>
            <p:ph type="ftr" sz="quarter" idx="3"/>
          </p:nvPr>
        </p:nvSpPr>
        <p:spPr>
          <a:xfrm>
            <a:off x="8494051" y="14265506"/>
            <a:ext cx="10350605" cy="604774"/>
          </a:xfrm>
          <a:prstGeom prst="rect">
            <a:avLst/>
          </a:prstGeom>
        </p:spPr>
        <p:txBody>
          <a:bodyPr vert="horz" lIns="91440" tIns="45720" rIns="91440" bIns="45720" rtlCol="0" anchor="ctr"/>
          <a:lstStyle>
            <a:lvl1pPr algn="r">
              <a:defRPr sz="2205" cap="all" baseline="0">
                <a:solidFill>
                  <a:schemeClr val="tx1">
                    <a:lumMod val="95000"/>
                    <a:lumOff val="5000"/>
                  </a:schemeClr>
                </a:solidFill>
                <a:latin typeface="+mj-lt"/>
              </a:defRPr>
            </a:lvl1pPr>
          </a:lstStyle>
          <a:p>
            <a:endParaRPr lang="en-GB"/>
          </a:p>
        </p:txBody>
      </p:sp>
      <p:sp>
        <p:nvSpPr>
          <p:cNvPr id="6" name="Slide Number Placeholder 5"/>
          <p:cNvSpPr>
            <a:spLocks noGrp="1"/>
          </p:cNvSpPr>
          <p:nvPr>
            <p:ph type="sldNum" sz="quarter" idx="4"/>
          </p:nvPr>
        </p:nvSpPr>
        <p:spPr>
          <a:xfrm>
            <a:off x="19007667" y="14265506"/>
            <a:ext cx="1707720" cy="604774"/>
          </a:xfrm>
          <a:prstGeom prst="rect">
            <a:avLst/>
          </a:prstGeom>
        </p:spPr>
        <p:txBody>
          <a:bodyPr vert="horz" lIns="91440" tIns="45720" rIns="91440" bIns="45720" rtlCol="0" anchor="ctr"/>
          <a:lstStyle>
            <a:lvl1pPr algn="l">
              <a:defRPr sz="2205">
                <a:solidFill>
                  <a:schemeClr val="tx1">
                    <a:lumMod val="95000"/>
                    <a:lumOff val="5000"/>
                  </a:schemeClr>
                </a:solidFill>
                <a:latin typeface="+mj-lt"/>
              </a:defRPr>
            </a:lvl1pPr>
          </a:lstStyle>
          <a:p>
            <a:fld id="{ED1A46F2-57B8-4A3D-B4FD-DB91CB453D7F}" type="slidenum">
              <a:rPr lang="en-GB" smtClean="0"/>
              <a:t>‹#›</a:t>
            </a:fld>
            <a:endParaRPr lang="en-GB"/>
          </a:p>
        </p:txBody>
      </p:sp>
      <p:cxnSp>
        <p:nvCxnSpPr>
          <p:cNvPr id="7" name="Straight Connector 6"/>
          <p:cNvCxnSpPr/>
          <p:nvPr/>
        </p:nvCxnSpPr>
        <p:spPr>
          <a:xfrm flipV="1">
            <a:off x="1336477" y="1821739"/>
            <a:ext cx="0" cy="2015913"/>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2541203"/>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defTabSz="2015886" rtl="0" eaLnBrk="1" latinLnBrk="0" hangingPunct="1">
        <a:lnSpc>
          <a:spcPct val="80000"/>
        </a:lnSpc>
        <a:spcBef>
          <a:spcPct val="0"/>
        </a:spcBef>
        <a:buNone/>
        <a:defRPr sz="9700" kern="1200" cap="all" spc="220" baseline="0">
          <a:solidFill>
            <a:schemeClr val="tx1">
              <a:lumMod val="95000"/>
              <a:lumOff val="5000"/>
            </a:schemeClr>
          </a:solidFill>
          <a:latin typeface="+mj-lt"/>
          <a:ea typeface="+mj-ea"/>
          <a:cs typeface="+mj-cs"/>
        </a:defRPr>
      </a:lvl1pPr>
    </p:titleStyle>
    <p:bodyStyle>
      <a:lvl1pPr marL="201589" indent="-201589" algn="l" defTabSz="2015886" rtl="0" eaLnBrk="1" latinLnBrk="0" hangingPunct="1">
        <a:lnSpc>
          <a:spcPct val="90000"/>
        </a:lnSpc>
        <a:spcBef>
          <a:spcPts val="2646"/>
        </a:spcBef>
        <a:spcAft>
          <a:spcPts val="441"/>
        </a:spcAft>
        <a:buClr>
          <a:schemeClr val="accent1"/>
        </a:buClr>
        <a:buSzPct val="100000"/>
        <a:buFont typeface="Tw Cen MT" panose="020B0602020104020603" pitchFamily="34" charset="0"/>
        <a:buChar char=" "/>
        <a:defRPr sz="4409" kern="1200">
          <a:solidFill>
            <a:schemeClr val="tx1"/>
          </a:solidFill>
          <a:latin typeface="+mn-lt"/>
          <a:ea typeface="+mn-ea"/>
          <a:cs typeface="+mn-cs"/>
        </a:defRPr>
      </a:lvl1pPr>
      <a:lvl2pPr marL="584607" indent="-302383" algn="l" defTabSz="2015886" rtl="0" eaLnBrk="1" latinLnBrk="0" hangingPunct="1">
        <a:lnSpc>
          <a:spcPct val="90000"/>
        </a:lnSpc>
        <a:spcBef>
          <a:spcPts val="441"/>
        </a:spcBef>
        <a:spcAft>
          <a:spcPts val="882"/>
        </a:spcAft>
        <a:buClr>
          <a:schemeClr val="accent1"/>
        </a:buClr>
        <a:buFont typeface="Wingdings 3" pitchFamily="18" charset="2"/>
        <a:buChar char=""/>
        <a:defRPr sz="3527" kern="1200">
          <a:solidFill>
            <a:schemeClr val="tx1"/>
          </a:solidFill>
          <a:latin typeface="+mn-lt"/>
          <a:ea typeface="+mn-ea"/>
          <a:cs typeface="+mn-cs"/>
        </a:defRPr>
      </a:lvl2pPr>
      <a:lvl3pPr marL="987784" indent="-302383" algn="l" defTabSz="2015886" rtl="0" eaLnBrk="1" latinLnBrk="0" hangingPunct="1">
        <a:lnSpc>
          <a:spcPct val="90000"/>
        </a:lnSpc>
        <a:spcBef>
          <a:spcPts val="441"/>
        </a:spcBef>
        <a:spcAft>
          <a:spcPts val="882"/>
        </a:spcAft>
        <a:buClr>
          <a:schemeClr val="accent1"/>
        </a:buClr>
        <a:buFont typeface="Wingdings 3" pitchFamily="18" charset="2"/>
        <a:buChar char=""/>
        <a:defRPr sz="2646" kern="1200">
          <a:solidFill>
            <a:schemeClr val="tx1"/>
          </a:solidFill>
          <a:latin typeface="+mn-lt"/>
          <a:ea typeface="+mn-ea"/>
          <a:cs typeface="+mn-cs"/>
        </a:defRPr>
      </a:lvl3pPr>
      <a:lvl4pPr marL="1310326" indent="-302383" algn="l" defTabSz="2015886" rtl="0" eaLnBrk="1" latinLnBrk="0" hangingPunct="1">
        <a:lnSpc>
          <a:spcPct val="90000"/>
        </a:lnSpc>
        <a:spcBef>
          <a:spcPts val="441"/>
        </a:spcBef>
        <a:spcAft>
          <a:spcPts val="882"/>
        </a:spcAft>
        <a:buClr>
          <a:schemeClr val="accent1"/>
        </a:buClr>
        <a:buFont typeface="Wingdings 3" pitchFamily="18" charset="2"/>
        <a:buChar char=""/>
        <a:defRPr sz="2646" kern="1200">
          <a:solidFill>
            <a:schemeClr val="tx1"/>
          </a:solidFill>
          <a:latin typeface="+mn-lt"/>
          <a:ea typeface="+mn-ea"/>
          <a:cs typeface="+mn-cs"/>
        </a:defRPr>
      </a:lvl4pPr>
      <a:lvl5pPr marL="1713503" indent="-302383" algn="l" defTabSz="2015886" rtl="0" eaLnBrk="1" latinLnBrk="0" hangingPunct="1">
        <a:lnSpc>
          <a:spcPct val="90000"/>
        </a:lnSpc>
        <a:spcBef>
          <a:spcPts val="441"/>
        </a:spcBef>
        <a:spcAft>
          <a:spcPts val="882"/>
        </a:spcAft>
        <a:buClr>
          <a:schemeClr val="accent1"/>
        </a:buClr>
        <a:buFont typeface="Wingdings 3" pitchFamily="18" charset="2"/>
        <a:buChar char=""/>
        <a:defRPr sz="2646" kern="1200">
          <a:solidFill>
            <a:schemeClr val="tx1"/>
          </a:solidFill>
          <a:latin typeface="+mn-lt"/>
          <a:ea typeface="+mn-ea"/>
          <a:cs typeface="+mn-cs"/>
        </a:defRPr>
      </a:lvl5pPr>
      <a:lvl6pPr marL="2015886" indent="-302383" algn="l" defTabSz="2015886" rtl="0" eaLnBrk="1" latinLnBrk="0" hangingPunct="1">
        <a:lnSpc>
          <a:spcPct val="90000"/>
        </a:lnSpc>
        <a:spcBef>
          <a:spcPts val="441"/>
        </a:spcBef>
        <a:spcAft>
          <a:spcPts val="882"/>
        </a:spcAft>
        <a:buClr>
          <a:schemeClr val="accent1"/>
        </a:buClr>
        <a:buFont typeface="Wingdings 3" pitchFamily="18" charset="2"/>
        <a:buChar char=""/>
        <a:defRPr sz="2646" kern="1200">
          <a:solidFill>
            <a:schemeClr val="tx1"/>
          </a:solidFill>
          <a:latin typeface="+mn-lt"/>
          <a:ea typeface="+mn-ea"/>
          <a:cs typeface="+mn-cs"/>
        </a:defRPr>
      </a:lvl6pPr>
      <a:lvl7pPr marL="2338428" indent="-302383" algn="l" defTabSz="2015886" rtl="0" eaLnBrk="1" latinLnBrk="0" hangingPunct="1">
        <a:lnSpc>
          <a:spcPct val="90000"/>
        </a:lnSpc>
        <a:spcBef>
          <a:spcPts val="441"/>
        </a:spcBef>
        <a:spcAft>
          <a:spcPts val="882"/>
        </a:spcAft>
        <a:buClr>
          <a:schemeClr val="accent1"/>
        </a:buClr>
        <a:buFont typeface="Wingdings 3" pitchFamily="18" charset="2"/>
        <a:buChar char=""/>
        <a:defRPr sz="2646" kern="1200">
          <a:solidFill>
            <a:schemeClr val="tx1"/>
          </a:solidFill>
          <a:latin typeface="+mn-lt"/>
          <a:ea typeface="+mn-ea"/>
          <a:cs typeface="+mn-cs"/>
        </a:defRPr>
      </a:lvl7pPr>
      <a:lvl8pPr marL="2681129" indent="-302383" algn="l" defTabSz="2015886" rtl="0" eaLnBrk="1" latinLnBrk="0" hangingPunct="1">
        <a:lnSpc>
          <a:spcPct val="90000"/>
        </a:lnSpc>
        <a:spcBef>
          <a:spcPts val="441"/>
        </a:spcBef>
        <a:spcAft>
          <a:spcPts val="882"/>
        </a:spcAft>
        <a:buClr>
          <a:schemeClr val="accent1"/>
        </a:buClr>
        <a:buFont typeface="Wingdings 3" pitchFamily="18" charset="2"/>
        <a:buChar char=""/>
        <a:defRPr sz="2646" kern="1200">
          <a:solidFill>
            <a:schemeClr val="tx1"/>
          </a:solidFill>
          <a:latin typeface="+mn-lt"/>
          <a:ea typeface="+mn-ea"/>
          <a:cs typeface="+mn-cs"/>
        </a:defRPr>
      </a:lvl8pPr>
      <a:lvl9pPr marL="3003670" indent="-302383" algn="l" defTabSz="2015886" rtl="0" eaLnBrk="1" latinLnBrk="0" hangingPunct="1">
        <a:lnSpc>
          <a:spcPct val="90000"/>
        </a:lnSpc>
        <a:spcBef>
          <a:spcPts val="441"/>
        </a:spcBef>
        <a:spcAft>
          <a:spcPts val="882"/>
        </a:spcAft>
        <a:buClr>
          <a:schemeClr val="accent1"/>
        </a:buClr>
        <a:buFont typeface="Wingdings 3" pitchFamily="18" charset="2"/>
        <a:buChar char=""/>
        <a:defRPr sz="2646" kern="1200">
          <a:solidFill>
            <a:schemeClr val="tx1"/>
          </a:solidFill>
          <a:latin typeface="+mn-lt"/>
          <a:ea typeface="+mn-ea"/>
          <a:cs typeface="+mn-cs"/>
        </a:defRPr>
      </a:lvl9pPr>
    </p:bodyStyle>
    <p:otherStyle>
      <a:defPPr>
        <a:defRPr lang="en-US"/>
      </a:defPPr>
      <a:lvl1pPr marL="0" algn="l" defTabSz="2015886" rtl="0" eaLnBrk="1" latinLnBrk="0" hangingPunct="1">
        <a:defRPr sz="3968" kern="1200">
          <a:solidFill>
            <a:schemeClr val="tx1"/>
          </a:solidFill>
          <a:latin typeface="+mn-lt"/>
          <a:ea typeface="+mn-ea"/>
          <a:cs typeface="+mn-cs"/>
        </a:defRPr>
      </a:lvl1pPr>
      <a:lvl2pPr marL="1007943" algn="l" defTabSz="2015886" rtl="0" eaLnBrk="1" latinLnBrk="0" hangingPunct="1">
        <a:defRPr sz="3968" kern="1200">
          <a:solidFill>
            <a:schemeClr val="tx1"/>
          </a:solidFill>
          <a:latin typeface="+mn-lt"/>
          <a:ea typeface="+mn-ea"/>
          <a:cs typeface="+mn-cs"/>
        </a:defRPr>
      </a:lvl2pPr>
      <a:lvl3pPr marL="2015886" algn="l" defTabSz="2015886" rtl="0" eaLnBrk="1" latinLnBrk="0" hangingPunct="1">
        <a:defRPr sz="3968" kern="1200">
          <a:solidFill>
            <a:schemeClr val="tx1"/>
          </a:solidFill>
          <a:latin typeface="+mn-lt"/>
          <a:ea typeface="+mn-ea"/>
          <a:cs typeface="+mn-cs"/>
        </a:defRPr>
      </a:lvl3pPr>
      <a:lvl4pPr marL="3023829" algn="l" defTabSz="2015886" rtl="0" eaLnBrk="1" latinLnBrk="0" hangingPunct="1">
        <a:defRPr sz="3968" kern="1200">
          <a:solidFill>
            <a:schemeClr val="tx1"/>
          </a:solidFill>
          <a:latin typeface="+mn-lt"/>
          <a:ea typeface="+mn-ea"/>
          <a:cs typeface="+mn-cs"/>
        </a:defRPr>
      </a:lvl4pPr>
      <a:lvl5pPr marL="4031772" algn="l" defTabSz="2015886" rtl="0" eaLnBrk="1" latinLnBrk="0" hangingPunct="1">
        <a:defRPr sz="3968" kern="1200">
          <a:solidFill>
            <a:schemeClr val="tx1"/>
          </a:solidFill>
          <a:latin typeface="+mn-lt"/>
          <a:ea typeface="+mn-ea"/>
          <a:cs typeface="+mn-cs"/>
        </a:defRPr>
      </a:lvl5pPr>
      <a:lvl6pPr marL="5039716" algn="l" defTabSz="2015886" rtl="0" eaLnBrk="1" latinLnBrk="0" hangingPunct="1">
        <a:defRPr sz="3968" kern="1200">
          <a:solidFill>
            <a:schemeClr val="tx1"/>
          </a:solidFill>
          <a:latin typeface="+mn-lt"/>
          <a:ea typeface="+mn-ea"/>
          <a:cs typeface="+mn-cs"/>
        </a:defRPr>
      </a:lvl6pPr>
      <a:lvl7pPr marL="6047659" algn="l" defTabSz="2015886" rtl="0" eaLnBrk="1" latinLnBrk="0" hangingPunct="1">
        <a:defRPr sz="3968" kern="1200">
          <a:solidFill>
            <a:schemeClr val="tx1"/>
          </a:solidFill>
          <a:latin typeface="+mn-lt"/>
          <a:ea typeface="+mn-ea"/>
          <a:cs typeface="+mn-cs"/>
        </a:defRPr>
      </a:lvl7pPr>
      <a:lvl8pPr marL="7055602" algn="l" defTabSz="2015886" rtl="0" eaLnBrk="1" latinLnBrk="0" hangingPunct="1">
        <a:defRPr sz="3968" kern="1200">
          <a:solidFill>
            <a:schemeClr val="tx1"/>
          </a:solidFill>
          <a:latin typeface="+mn-lt"/>
          <a:ea typeface="+mn-ea"/>
          <a:cs typeface="+mn-cs"/>
        </a:defRPr>
      </a:lvl8pPr>
      <a:lvl9pPr marL="8063545" algn="l" defTabSz="2015886" rtl="0" eaLnBrk="1" latinLnBrk="0" hangingPunct="1">
        <a:defRPr sz="396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E2E7C98-AF09-445F-A87D-EFCB606DD902}"/>
              </a:ext>
            </a:extLst>
          </p:cNvPr>
          <p:cNvSpPr/>
          <p:nvPr/>
        </p:nvSpPr>
        <p:spPr>
          <a:xfrm>
            <a:off x="-1" y="-111820"/>
            <a:ext cx="21383625" cy="123624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GB" sz="6049" dirty="0"/>
          </a:p>
        </p:txBody>
      </p:sp>
      <p:sp>
        <p:nvSpPr>
          <p:cNvPr id="5" name="Rectangle 4">
            <a:extLst>
              <a:ext uri="{FF2B5EF4-FFF2-40B4-BE49-F238E27FC236}">
                <a16:creationId xmlns:a16="http://schemas.microsoft.com/office/drawing/2014/main" id="{0F0A5A1F-CED2-4D6E-9348-43392352BCB9}"/>
              </a:ext>
            </a:extLst>
          </p:cNvPr>
          <p:cNvSpPr/>
          <p:nvPr/>
        </p:nvSpPr>
        <p:spPr>
          <a:xfrm>
            <a:off x="88116" y="1271427"/>
            <a:ext cx="7854627" cy="6409111"/>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GB" sz="6049" dirty="0"/>
          </a:p>
        </p:txBody>
      </p:sp>
      <p:sp>
        <p:nvSpPr>
          <p:cNvPr id="6" name="Rectangle 5">
            <a:extLst>
              <a:ext uri="{FF2B5EF4-FFF2-40B4-BE49-F238E27FC236}">
                <a16:creationId xmlns:a16="http://schemas.microsoft.com/office/drawing/2014/main" id="{EF260EA6-9200-4C83-A2AE-072819D756FB}"/>
              </a:ext>
            </a:extLst>
          </p:cNvPr>
          <p:cNvSpPr/>
          <p:nvPr/>
        </p:nvSpPr>
        <p:spPr>
          <a:xfrm>
            <a:off x="88116" y="9605402"/>
            <a:ext cx="7854627" cy="5478762"/>
          </a:xfrm>
          <a:prstGeom prst="rect">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GB" sz="6049"/>
          </a:p>
        </p:txBody>
      </p:sp>
      <p:sp>
        <p:nvSpPr>
          <p:cNvPr id="7" name="Rectangle 6">
            <a:extLst>
              <a:ext uri="{FF2B5EF4-FFF2-40B4-BE49-F238E27FC236}">
                <a16:creationId xmlns:a16="http://schemas.microsoft.com/office/drawing/2014/main" id="{D0EE16C2-F348-45BA-A04C-9699264E0425}"/>
              </a:ext>
            </a:extLst>
          </p:cNvPr>
          <p:cNvSpPr/>
          <p:nvPr/>
        </p:nvSpPr>
        <p:spPr>
          <a:xfrm>
            <a:off x="8099196" y="1271427"/>
            <a:ext cx="6449929" cy="13775068"/>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GB" sz="6049"/>
          </a:p>
        </p:txBody>
      </p:sp>
      <p:sp>
        <p:nvSpPr>
          <p:cNvPr id="8" name="Rectangle 7">
            <a:extLst>
              <a:ext uri="{FF2B5EF4-FFF2-40B4-BE49-F238E27FC236}">
                <a16:creationId xmlns:a16="http://schemas.microsoft.com/office/drawing/2014/main" id="{8DBB53A6-9E17-47DF-B384-5C84FE4E3609}"/>
              </a:ext>
            </a:extLst>
          </p:cNvPr>
          <p:cNvSpPr/>
          <p:nvPr/>
        </p:nvSpPr>
        <p:spPr>
          <a:xfrm>
            <a:off x="14703043" y="8999072"/>
            <a:ext cx="6592466" cy="2851648"/>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GB" sz="6049"/>
          </a:p>
        </p:txBody>
      </p:sp>
      <p:sp>
        <p:nvSpPr>
          <p:cNvPr id="10" name="Rectangle 9">
            <a:extLst>
              <a:ext uri="{FF2B5EF4-FFF2-40B4-BE49-F238E27FC236}">
                <a16:creationId xmlns:a16="http://schemas.microsoft.com/office/drawing/2014/main" id="{3948B016-83A9-4052-A824-E2AA14086DB6}"/>
              </a:ext>
            </a:extLst>
          </p:cNvPr>
          <p:cNvSpPr/>
          <p:nvPr/>
        </p:nvSpPr>
        <p:spPr>
          <a:xfrm>
            <a:off x="14705571" y="6267626"/>
            <a:ext cx="6589938" cy="263687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GB" sz="6049"/>
          </a:p>
        </p:txBody>
      </p:sp>
      <p:sp>
        <p:nvSpPr>
          <p:cNvPr id="12" name="TextBox 11">
            <a:extLst>
              <a:ext uri="{FF2B5EF4-FFF2-40B4-BE49-F238E27FC236}">
                <a16:creationId xmlns:a16="http://schemas.microsoft.com/office/drawing/2014/main" id="{0BF3176A-A0B0-46DC-AB20-5345DCDCE8A7}"/>
              </a:ext>
            </a:extLst>
          </p:cNvPr>
          <p:cNvSpPr txBox="1"/>
          <p:nvPr/>
        </p:nvSpPr>
        <p:spPr>
          <a:xfrm>
            <a:off x="1158240" y="561144"/>
            <a:ext cx="20225385" cy="1401025"/>
          </a:xfrm>
          <a:prstGeom prst="rect">
            <a:avLst/>
          </a:prstGeom>
          <a:noFill/>
        </p:spPr>
        <p:txBody>
          <a:bodyPr wrap="square" rtlCol="0">
            <a:spAutoFit/>
          </a:bodyPr>
          <a:lstStyle/>
          <a:p>
            <a:pPr marL="96226" algn="ctr" fontAlgn="t">
              <a:spcBef>
                <a:spcPts val="666"/>
              </a:spcBef>
            </a:pPr>
            <a:r>
              <a:rPr lang="en-GB" sz="2455" spc="-9" dirty="0">
                <a:solidFill>
                  <a:schemeClr val="bg1"/>
                </a:solidFill>
                <a:latin typeface="Calibri" panose="020F0502020204030204" pitchFamily="34" charset="0"/>
                <a:cs typeface="Calibri" panose="020F0502020204030204" pitchFamily="34" charset="0"/>
              </a:rPr>
              <a:t>George Appeah </a:t>
            </a:r>
            <a:r>
              <a:rPr lang="en-GB" sz="2455" spc="-18" dirty="0">
                <a:solidFill>
                  <a:schemeClr val="bg1"/>
                </a:solidFill>
                <a:latin typeface="Calibri" panose="020F0502020204030204" pitchFamily="34" charset="0"/>
                <a:cs typeface="Calibri" panose="020F0502020204030204" pitchFamily="34" charset="0"/>
              </a:rPr>
              <a:t>(UP889480);</a:t>
            </a:r>
            <a:r>
              <a:rPr lang="en-GB" sz="2455" dirty="0">
                <a:solidFill>
                  <a:schemeClr val="bg1"/>
                </a:solidFill>
                <a:latin typeface="Calibri" panose="020F0502020204030204" pitchFamily="34" charset="0"/>
                <a:cs typeface="Calibri" panose="020F0502020204030204" pitchFamily="34" charset="0"/>
              </a:rPr>
              <a:t> </a:t>
            </a:r>
            <a:r>
              <a:rPr lang="en-GB" sz="2455" spc="-18" dirty="0">
                <a:solidFill>
                  <a:schemeClr val="bg1"/>
                </a:solidFill>
                <a:latin typeface="Calibri" panose="020F0502020204030204" pitchFamily="34" charset="0"/>
                <a:cs typeface="Calibri" panose="020F0502020204030204" pitchFamily="34" charset="0"/>
              </a:rPr>
              <a:t>Project Supervisor: </a:t>
            </a:r>
            <a:r>
              <a:rPr lang="en-GB" sz="2455" dirty="0">
                <a:solidFill>
                  <a:schemeClr val="bg1"/>
                </a:solidFill>
                <a:latin typeface="Calibri" panose="020F0502020204030204" pitchFamily="34" charset="0"/>
                <a:cs typeface="Calibri" panose="020F0502020204030204" pitchFamily="34" charset="0"/>
              </a:rPr>
              <a:t>Dr </a:t>
            </a:r>
            <a:r>
              <a:rPr lang="en-GB" sz="2455" spc="-9" dirty="0">
                <a:solidFill>
                  <a:schemeClr val="bg1"/>
                </a:solidFill>
                <a:latin typeface="Calibri" panose="020F0502020204030204" pitchFamily="34" charset="0"/>
                <a:cs typeface="Calibri" panose="020F0502020204030204" pitchFamily="34" charset="0"/>
              </a:rPr>
              <a:t>Frank Schubert</a:t>
            </a:r>
            <a:r>
              <a:rPr lang="en-GB" sz="2455" spc="-18" dirty="0">
                <a:solidFill>
                  <a:schemeClr val="bg1"/>
                </a:solidFill>
                <a:latin typeface="Calibri" panose="020F0502020204030204" pitchFamily="34" charset="0"/>
                <a:cs typeface="Calibri" panose="020F0502020204030204" pitchFamily="34" charset="0"/>
              </a:rPr>
              <a:t>; School </a:t>
            </a:r>
            <a:r>
              <a:rPr lang="en-GB" sz="2455" spc="-9" dirty="0">
                <a:solidFill>
                  <a:schemeClr val="bg1"/>
                </a:solidFill>
                <a:latin typeface="Calibri" panose="020F0502020204030204" pitchFamily="34" charset="0"/>
                <a:cs typeface="Calibri" panose="020F0502020204030204" pitchFamily="34" charset="0"/>
              </a:rPr>
              <a:t>of </a:t>
            </a:r>
            <a:r>
              <a:rPr lang="en-GB" sz="2455" spc="-18" dirty="0">
                <a:solidFill>
                  <a:schemeClr val="bg1"/>
                </a:solidFill>
                <a:latin typeface="Calibri" panose="020F0502020204030204" pitchFamily="34" charset="0"/>
                <a:cs typeface="Calibri" panose="020F0502020204030204" pitchFamily="34" charset="0"/>
              </a:rPr>
              <a:t>Biological</a:t>
            </a:r>
            <a:r>
              <a:rPr lang="en-GB" sz="2455" spc="132" dirty="0">
                <a:solidFill>
                  <a:schemeClr val="bg1"/>
                </a:solidFill>
                <a:latin typeface="Calibri" panose="020F0502020204030204" pitchFamily="34" charset="0"/>
                <a:cs typeface="Calibri" panose="020F0502020204030204" pitchFamily="34" charset="0"/>
              </a:rPr>
              <a:t> </a:t>
            </a:r>
            <a:r>
              <a:rPr lang="en-GB" sz="2455" spc="-9" dirty="0">
                <a:solidFill>
                  <a:schemeClr val="bg1"/>
                </a:solidFill>
                <a:latin typeface="Calibri" panose="020F0502020204030204" pitchFamily="34" charset="0"/>
                <a:cs typeface="Calibri" panose="020F0502020204030204" pitchFamily="34" charset="0"/>
              </a:rPr>
              <a:t>Sciences, </a:t>
            </a:r>
            <a:r>
              <a:rPr lang="en-GB" sz="2455" spc="-18" dirty="0">
                <a:solidFill>
                  <a:schemeClr val="bg1"/>
                </a:solidFill>
                <a:latin typeface="Calibri" panose="020F0502020204030204" pitchFamily="34" charset="0"/>
                <a:cs typeface="Calibri" panose="020F0502020204030204" pitchFamily="34" charset="0"/>
              </a:rPr>
              <a:t>University </a:t>
            </a:r>
            <a:r>
              <a:rPr lang="en-GB" sz="2455" spc="-9" dirty="0">
                <a:solidFill>
                  <a:schemeClr val="bg1"/>
                </a:solidFill>
                <a:latin typeface="Calibri" panose="020F0502020204030204" pitchFamily="34" charset="0"/>
                <a:cs typeface="Calibri" panose="020F0502020204030204" pitchFamily="34" charset="0"/>
              </a:rPr>
              <a:t>of </a:t>
            </a:r>
            <a:r>
              <a:rPr lang="en-GB" sz="2455" spc="-18" dirty="0">
                <a:solidFill>
                  <a:schemeClr val="bg1"/>
                </a:solidFill>
                <a:latin typeface="Calibri" panose="020F0502020204030204" pitchFamily="34" charset="0"/>
                <a:cs typeface="Calibri" panose="020F0502020204030204" pitchFamily="34" charset="0"/>
              </a:rPr>
              <a:t>Portsmouth</a:t>
            </a:r>
            <a:endParaRPr lang="en-GB" sz="2455" dirty="0">
              <a:solidFill>
                <a:schemeClr val="bg1"/>
              </a:solidFill>
              <a:latin typeface="Calibri" panose="020F0502020204030204" pitchFamily="34" charset="0"/>
              <a:cs typeface="Calibri" panose="020F0502020204030204" pitchFamily="34" charset="0"/>
            </a:endParaRPr>
          </a:p>
          <a:p>
            <a:endParaRPr lang="en-GB" sz="6049" dirty="0"/>
          </a:p>
        </p:txBody>
      </p:sp>
      <p:sp>
        <p:nvSpPr>
          <p:cNvPr id="13" name="TextBox 12">
            <a:extLst>
              <a:ext uri="{FF2B5EF4-FFF2-40B4-BE49-F238E27FC236}">
                <a16:creationId xmlns:a16="http://schemas.microsoft.com/office/drawing/2014/main" id="{37617309-8BCF-4169-A56A-319D64E7D73A}"/>
              </a:ext>
            </a:extLst>
          </p:cNvPr>
          <p:cNvSpPr txBox="1"/>
          <p:nvPr/>
        </p:nvSpPr>
        <p:spPr>
          <a:xfrm>
            <a:off x="0" y="72854"/>
            <a:ext cx="21383625" cy="583108"/>
          </a:xfrm>
          <a:prstGeom prst="rect">
            <a:avLst/>
          </a:prstGeom>
          <a:noFill/>
        </p:spPr>
        <p:txBody>
          <a:bodyPr wrap="square" rtlCol="0">
            <a:spAutoFit/>
          </a:bodyPr>
          <a:lstStyle/>
          <a:p>
            <a:pPr marL="1202825" algn="ctr" fontAlgn="t">
              <a:lnSpc>
                <a:spcPts val="3701"/>
              </a:lnSpc>
              <a:spcBef>
                <a:spcPts val="149"/>
              </a:spcBef>
            </a:pPr>
            <a:r>
              <a:rPr lang="en-GB" sz="3508" b="1" spc="-26" dirty="0">
                <a:solidFill>
                  <a:schemeClr val="bg1"/>
                </a:solidFill>
                <a:latin typeface="Calibri" panose="020F0502020204030204" pitchFamily="34" charset="0"/>
                <a:cs typeface="Calibri" panose="020F0502020204030204" pitchFamily="34" charset="0"/>
              </a:rPr>
              <a:t>Transcriptional analysis of ASCL1 and the effects of neurogenesis in GABAergic neurons</a:t>
            </a:r>
            <a:endParaRPr lang="en-GB" sz="3508" dirty="0">
              <a:solidFill>
                <a:schemeClr val="bg1"/>
              </a:solidFill>
              <a:latin typeface="Calibri" panose="020F0502020204030204"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5DB644B7-A64E-4428-BD02-A7BC31EE53D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116" y="35186"/>
            <a:ext cx="2881945" cy="1025641"/>
          </a:xfrm>
          <a:prstGeom prst="rect">
            <a:avLst/>
          </a:prstGeom>
        </p:spPr>
      </p:pic>
      <p:sp>
        <p:nvSpPr>
          <p:cNvPr id="17" name="TextBox 16">
            <a:extLst>
              <a:ext uri="{FF2B5EF4-FFF2-40B4-BE49-F238E27FC236}">
                <a16:creationId xmlns:a16="http://schemas.microsoft.com/office/drawing/2014/main" id="{BB549995-87DB-4659-8FAB-CF9B5324AC47}"/>
              </a:ext>
            </a:extLst>
          </p:cNvPr>
          <p:cNvSpPr txBox="1"/>
          <p:nvPr/>
        </p:nvSpPr>
        <p:spPr>
          <a:xfrm>
            <a:off x="88116" y="1549117"/>
            <a:ext cx="4201970" cy="3394134"/>
          </a:xfrm>
          <a:prstGeom prst="rect">
            <a:avLst/>
          </a:prstGeom>
          <a:noFill/>
        </p:spPr>
        <p:txBody>
          <a:bodyPr wrap="square" rtlCol="0">
            <a:spAutoFit/>
          </a:bodyPr>
          <a:lstStyle/>
          <a:p>
            <a:pPr rtl="0">
              <a:lnSpc>
                <a:spcPct val="120000"/>
              </a:lnSpc>
            </a:pPr>
            <a:r>
              <a:rPr lang="en-GB" i="0" u="none" strike="noStrike" dirty="0">
                <a:effectLst/>
                <a:latin typeface="Calibri" panose="020F0502020204030204" pitchFamily="34" charset="0"/>
                <a:cs typeface="Calibri" panose="020F0502020204030204" pitchFamily="34" charset="0"/>
              </a:rPr>
              <a:t>Neurogenesis refers to the process by which undifferentiated neural progenitor stem cells </a:t>
            </a:r>
            <a:r>
              <a:rPr lang="en-GB" dirty="0">
                <a:latin typeface="Calibri" panose="020F0502020204030204" pitchFamily="34" charset="0"/>
                <a:cs typeface="Calibri" panose="020F0502020204030204" pitchFamily="34" charset="0"/>
              </a:rPr>
              <a:t>into</a:t>
            </a:r>
            <a:r>
              <a:rPr lang="en-GB" i="0" u="none" strike="noStrike" dirty="0">
                <a:effectLst/>
                <a:latin typeface="Calibri" panose="020F0502020204030204" pitchFamily="34" charset="0"/>
                <a:cs typeface="Calibri" panose="020F0502020204030204" pitchFamily="34" charset="0"/>
              </a:rPr>
              <a:t> functional neurons.</a:t>
            </a:r>
          </a:p>
          <a:p>
            <a:pPr rtl="0">
              <a:lnSpc>
                <a:spcPct val="120000"/>
              </a:lnSpc>
            </a:pPr>
            <a:endParaRPr lang="en-GB" dirty="0">
              <a:effectLst/>
              <a:latin typeface="Calibri" panose="020F0502020204030204" pitchFamily="34" charset="0"/>
              <a:cs typeface="Calibri" panose="020F0502020204030204" pitchFamily="34" charset="0"/>
            </a:endParaRPr>
          </a:p>
          <a:p>
            <a:pPr rtl="0">
              <a:lnSpc>
                <a:spcPct val="120000"/>
              </a:lnSpc>
            </a:pPr>
            <a:r>
              <a:rPr lang="en-GB" i="0" u="none" strike="noStrike" dirty="0">
                <a:effectLst/>
                <a:latin typeface="Calibri" panose="020F0502020204030204" pitchFamily="34" charset="0"/>
                <a:cs typeface="Calibri" panose="020F0502020204030204" pitchFamily="34" charset="0"/>
              </a:rPr>
              <a:t>Neurogenesis is can be controlled by </a:t>
            </a:r>
            <a:r>
              <a:rPr lang="en-GB" i="0" u="none" strike="noStrike" dirty="0" err="1">
                <a:effectLst/>
                <a:latin typeface="Calibri" panose="020F0502020204030204" pitchFamily="34" charset="0"/>
                <a:cs typeface="Calibri" panose="020F0502020204030204" pitchFamily="34" charset="0"/>
              </a:rPr>
              <a:t>bHLH</a:t>
            </a:r>
            <a:r>
              <a:rPr lang="en-GB" i="0" u="none" strike="noStrike" dirty="0">
                <a:effectLst/>
                <a:latin typeface="Calibri" panose="020F0502020204030204" pitchFamily="34" charset="0"/>
                <a:cs typeface="Calibri" panose="020F0502020204030204" pitchFamily="34" charset="0"/>
              </a:rPr>
              <a:t> proteins. One example of a </a:t>
            </a:r>
            <a:r>
              <a:rPr lang="en-GB" i="0" u="none" strike="noStrike" dirty="0" err="1">
                <a:effectLst/>
                <a:latin typeface="Calibri" panose="020F0502020204030204" pitchFamily="34" charset="0"/>
                <a:cs typeface="Calibri" panose="020F0502020204030204" pitchFamily="34" charset="0"/>
              </a:rPr>
              <a:t>bHLH</a:t>
            </a:r>
            <a:r>
              <a:rPr lang="en-GB" i="0" u="none" strike="noStrike" dirty="0">
                <a:effectLst/>
                <a:latin typeface="Calibri" panose="020F0502020204030204" pitchFamily="34" charset="0"/>
                <a:cs typeface="Calibri" panose="020F0502020204030204" pitchFamily="34" charset="0"/>
              </a:rPr>
              <a:t> protein is ASCL1</a:t>
            </a:r>
            <a:r>
              <a:rPr lang="en-GB" dirty="0">
                <a:latin typeface="Calibri" panose="020F0502020204030204" pitchFamily="34" charset="0"/>
                <a:cs typeface="Calibri" panose="020F0502020204030204" pitchFamily="34" charset="0"/>
              </a:rPr>
              <a:t> which </a:t>
            </a:r>
            <a:r>
              <a:rPr lang="en-GB" i="0" u="none" strike="noStrike" dirty="0">
                <a:effectLst/>
                <a:latin typeface="Calibri" panose="020F0502020204030204" pitchFamily="34" charset="0"/>
                <a:cs typeface="Calibri" panose="020F0502020204030204" pitchFamily="34" charset="0"/>
              </a:rPr>
              <a:t>generate inhibitory GABAergic interneurons which are derived from the ventral telencephalon</a:t>
            </a:r>
            <a:r>
              <a:rPr lang="en-GB" dirty="0">
                <a:latin typeface="Calibri" panose="020F0502020204030204" pitchFamily="34" charset="0"/>
                <a:cs typeface="Calibri" panose="020F0502020204030204" pitchFamily="34" charset="0"/>
              </a:rPr>
              <a:t> from MGE and CGE regions.</a:t>
            </a:r>
          </a:p>
        </p:txBody>
      </p:sp>
      <p:pic>
        <p:nvPicPr>
          <p:cNvPr id="1028" name="Picture 4">
            <a:extLst>
              <a:ext uri="{FF2B5EF4-FFF2-40B4-BE49-F238E27FC236}">
                <a16:creationId xmlns:a16="http://schemas.microsoft.com/office/drawing/2014/main" id="{8B8CD2CE-BC8E-4063-A14E-377608883D9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06501" y="1322261"/>
            <a:ext cx="3288632" cy="2153210"/>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F03CF06D-C846-4074-9E61-6AC98FD5AA85}"/>
              </a:ext>
            </a:extLst>
          </p:cNvPr>
          <p:cNvSpPr txBox="1"/>
          <p:nvPr/>
        </p:nvSpPr>
        <p:spPr>
          <a:xfrm>
            <a:off x="82328" y="1244781"/>
            <a:ext cx="281947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Introduction</a:t>
            </a:r>
          </a:p>
        </p:txBody>
      </p:sp>
      <p:sp>
        <p:nvSpPr>
          <p:cNvPr id="31" name="TextBox 30">
            <a:extLst>
              <a:ext uri="{FF2B5EF4-FFF2-40B4-BE49-F238E27FC236}">
                <a16:creationId xmlns:a16="http://schemas.microsoft.com/office/drawing/2014/main" id="{0412B604-AE3E-4401-A7F8-683D6DF3E636}"/>
              </a:ext>
            </a:extLst>
          </p:cNvPr>
          <p:cNvSpPr txBox="1"/>
          <p:nvPr/>
        </p:nvSpPr>
        <p:spPr>
          <a:xfrm>
            <a:off x="8120124" y="1276141"/>
            <a:ext cx="281947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Results</a:t>
            </a:r>
          </a:p>
        </p:txBody>
      </p:sp>
      <p:pic>
        <p:nvPicPr>
          <p:cNvPr id="14" name="Picture 10">
            <a:extLst>
              <a:ext uri="{FF2B5EF4-FFF2-40B4-BE49-F238E27FC236}">
                <a16:creationId xmlns:a16="http://schemas.microsoft.com/office/drawing/2014/main" id="{1FA14B9B-3C4E-4ED3-B946-9D1CDE26CC1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7188" t="7323" r="28606" b="8244"/>
          <a:stretch/>
        </p:blipFill>
        <p:spPr bwMode="auto">
          <a:xfrm>
            <a:off x="4163483" y="4156682"/>
            <a:ext cx="3462845" cy="2981564"/>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ECEFB517-C2B7-42B7-A9BD-42D89F7E7A19}"/>
              </a:ext>
            </a:extLst>
          </p:cNvPr>
          <p:cNvSpPr txBox="1"/>
          <p:nvPr/>
        </p:nvSpPr>
        <p:spPr>
          <a:xfrm>
            <a:off x="4177582" y="7128045"/>
            <a:ext cx="3777732" cy="646331"/>
          </a:xfrm>
          <a:prstGeom prst="rect">
            <a:avLst/>
          </a:prstGeom>
          <a:noFill/>
        </p:spPr>
        <p:txBody>
          <a:bodyPr wrap="square">
            <a:spAutoFit/>
          </a:bodyPr>
          <a:lstStyle/>
          <a:p>
            <a:r>
              <a:rPr lang="en-GB" sz="1200" i="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Figure 2: </a:t>
            </a:r>
            <a:r>
              <a:rPr lang="en-GB" sz="1200" b="0" i="1" u="none" strike="noStrike" dirty="0">
                <a:solidFill>
                  <a:srgbClr val="000000"/>
                </a:solidFill>
                <a:effectLst/>
                <a:latin typeface="Calibri" panose="020F0502020204030204" pitchFamily="34" charset="0"/>
                <a:cs typeface="Calibri" panose="020F0502020204030204" pitchFamily="34" charset="0"/>
              </a:rPr>
              <a:t>Diagram of a </a:t>
            </a:r>
            <a:r>
              <a:rPr lang="en-GB" sz="1200" b="0" i="1" u="none" strike="noStrike" dirty="0" err="1">
                <a:solidFill>
                  <a:srgbClr val="000000"/>
                </a:solidFill>
                <a:effectLst/>
                <a:latin typeface="Calibri" panose="020F0502020204030204" pitchFamily="34" charset="0"/>
                <a:cs typeface="Calibri" panose="020F0502020204030204" pitchFamily="34" charset="0"/>
              </a:rPr>
              <a:t>hemisection</a:t>
            </a:r>
            <a:r>
              <a:rPr lang="en-GB" sz="1200" b="0" i="1" u="none" strike="noStrike" dirty="0">
                <a:solidFill>
                  <a:srgbClr val="000000"/>
                </a:solidFill>
                <a:effectLst/>
                <a:latin typeface="Calibri" panose="020F0502020204030204" pitchFamily="34" charset="0"/>
                <a:cs typeface="Calibri" panose="020F0502020204030204" pitchFamily="34" charset="0"/>
              </a:rPr>
              <a:t> of a mouse embryo forebrain</a:t>
            </a:r>
            <a:endParaRPr lang="en-GB" sz="1200" dirty="0">
              <a:latin typeface="Calibri" panose="020F0502020204030204" pitchFamily="34" charset="0"/>
              <a:cs typeface="Calibri" panose="020F0502020204030204" pitchFamily="34" charset="0"/>
            </a:endParaRPr>
          </a:p>
          <a:p>
            <a:endParaRPr lang="en-GB" sz="1200" dirty="0">
              <a:effectLst/>
              <a:latin typeface="Times New Roman" panose="02020603050405020304" pitchFamily="18" charset="0"/>
              <a:ea typeface="Times New Roman" panose="02020603050405020304" pitchFamily="18" charset="0"/>
            </a:endParaRPr>
          </a:p>
        </p:txBody>
      </p:sp>
      <p:sp>
        <p:nvSpPr>
          <p:cNvPr id="36" name="Rectangle 35">
            <a:extLst>
              <a:ext uri="{FF2B5EF4-FFF2-40B4-BE49-F238E27FC236}">
                <a16:creationId xmlns:a16="http://schemas.microsoft.com/office/drawing/2014/main" id="{80E58AFF-9977-49E7-B3F1-07041533C3B7}"/>
              </a:ext>
            </a:extLst>
          </p:cNvPr>
          <p:cNvSpPr/>
          <p:nvPr/>
        </p:nvSpPr>
        <p:spPr>
          <a:xfrm>
            <a:off x="14703043" y="11973325"/>
            <a:ext cx="6592466" cy="307317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GB" sz="6049"/>
          </a:p>
        </p:txBody>
      </p:sp>
      <p:sp>
        <p:nvSpPr>
          <p:cNvPr id="38" name="TextBox 37">
            <a:extLst>
              <a:ext uri="{FF2B5EF4-FFF2-40B4-BE49-F238E27FC236}">
                <a16:creationId xmlns:a16="http://schemas.microsoft.com/office/drawing/2014/main" id="{AC9A256E-F162-4ECF-B96A-16554476E5D8}"/>
              </a:ext>
            </a:extLst>
          </p:cNvPr>
          <p:cNvSpPr txBox="1"/>
          <p:nvPr/>
        </p:nvSpPr>
        <p:spPr>
          <a:xfrm>
            <a:off x="14732511" y="12011425"/>
            <a:ext cx="281947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References</a:t>
            </a:r>
          </a:p>
        </p:txBody>
      </p:sp>
      <p:sp>
        <p:nvSpPr>
          <p:cNvPr id="39" name="TextBox 38">
            <a:extLst>
              <a:ext uri="{FF2B5EF4-FFF2-40B4-BE49-F238E27FC236}">
                <a16:creationId xmlns:a16="http://schemas.microsoft.com/office/drawing/2014/main" id="{2DD20A6D-4935-4D9A-9B90-BD20BEEB5D90}"/>
              </a:ext>
            </a:extLst>
          </p:cNvPr>
          <p:cNvSpPr txBox="1"/>
          <p:nvPr/>
        </p:nvSpPr>
        <p:spPr>
          <a:xfrm>
            <a:off x="14692912" y="6277376"/>
            <a:ext cx="281947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Discussion</a:t>
            </a:r>
          </a:p>
        </p:txBody>
      </p:sp>
      <p:sp>
        <p:nvSpPr>
          <p:cNvPr id="41" name="TextBox 40">
            <a:extLst>
              <a:ext uri="{FF2B5EF4-FFF2-40B4-BE49-F238E27FC236}">
                <a16:creationId xmlns:a16="http://schemas.microsoft.com/office/drawing/2014/main" id="{1260A672-BE58-4EFF-84D1-1DFD6CBC774B}"/>
              </a:ext>
            </a:extLst>
          </p:cNvPr>
          <p:cNvSpPr txBox="1"/>
          <p:nvPr/>
        </p:nvSpPr>
        <p:spPr>
          <a:xfrm>
            <a:off x="14732511" y="9037867"/>
            <a:ext cx="281947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Conclusion</a:t>
            </a:r>
          </a:p>
        </p:txBody>
      </p:sp>
      <p:sp>
        <p:nvSpPr>
          <p:cNvPr id="21" name="TextBox 20">
            <a:extLst>
              <a:ext uri="{FF2B5EF4-FFF2-40B4-BE49-F238E27FC236}">
                <a16:creationId xmlns:a16="http://schemas.microsoft.com/office/drawing/2014/main" id="{0042C305-129B-45B1-AA7A-B5FDF53E2760}"/>
              </a:ext>
            </a:extLst>
          </p:cNvPr>
          <p:cNvSpPr txBox="1"/>
          <p:nvPr/>
        </p:nvSpPr>
        <p:spPr>
          <a:xfrm>
            <a:off x="8096660" y="1645111"/>
            <a:ext cx="6429001" cy="646331"/>
          </a:xfrm>
          <a:prstGeom prst="rect">
            <a:avLst/>
          </a:prstGeom>
          <a:noFill/>
        </p:spPr>
        <p:txBody>
          <a:bodyPr wrap="square" rtlCol="0">
            <a:spAutoFit/>
          </a:bodyPr>
          <a:lstStyle/>
          <a:p>
            <a:r>
              <a:rPr lang="en-GB" dirty="0">
                <a:solidFill>
                  <a:srgbClr val="0E101A"/>
                </a:solidFill>
                <a:latin typeface="Calibri" panose="020F0502020204030204" pitchFamily="34" charset="0"/>
              </a:rPr>
              <a:t>In</a:t>
            </a:r>
            <a:r>
              <a:rPr lang="en-GB" sz="1800" b="0" i="0" u="none" strike="noStrike" dirty="0">
                <a:solidFill>
                  <a:srgbClr val="0E101A"/>
                </a:solidFill>
                <a:effectLst/>
                <a:latin typeface="Calibri" panose="020F0502020204030204" pitchFamily="34" charset="0"/>
              </a:rPr>
              <a:t> order to identify which genes from dataset overlap. The merged gene list from datasets: GSE29985, GSE31635, GSE46791. </a:t>
            </a:r>
            <a:endParaRPr lang="en-GB" dirty="0">
              <a:solidFill>
                <a:srgbClr val="000000"/>
              </a:solidFill>
              <a:latin typeface="Calibri" panose="020F0502020204030204" pitchFamily="34" charset="0"/>
            </a:endParaRPr>
          </a:p>
        </p:txBody>
      </p:sp>
      <p:sp>
        <p:nvSpPr>
          <p:cNvPr id="35" name="TextBox 34">
            <a:extLst>
              <a:ext uri="{FF2B5EF4-FFF2-40B4-BE49-F238E27FC236}">
                <a16:creationId xmlns:a16="http://schemas.microsoft.com/office/drawing/2014/main" id="{9580AC56-02F5-4177-80F5-9C0936177D2D}"/>
              </a:ext>
            </a:extLst>
          </p:cNvPr>
          <p:cNvSpPr txBox="1"/>
          <p:nvPr/>
        </p:nvSpPr>
        <p:spPr>
          <a:xfrm>
            <a:off x="14823530" y="6721021"/>
            <a:ext cx="6471979" cy="2308324"/>
          </a:xfrm>
          <a:prstGeom prst="rect">
            <a:avLst/>
          </a:prstGeom>
          <a:noFill/>
        </p:spPr>
        <p:txBody>
          <a:bodyPr wrap="square">
            <a:spAutoFit/>
          </a:bodyPr>
          <a:lstStyle/>
          <a:p>
            <a:pPr marL="285750" indent="-285750" rtl="0">
              <a:spcBef>
                <a:spcPts val="0"/>
              </a:spcBef>
              <a:spcAft>
                <a:spcPts val="0"/>
              </a:spcAft>
              <a:buFont typeface="Arial" panose="020B0604020202020204" pitchFamily="34" charset="0"/>
              <a:buChar char="•"/>
            </a:pPr>
            <a:r>
              <a:rPr lang="en-GB" sz="1800" b="0" u="none" strike="noStrike" dirty="0">
                <a:effectLst/>
                <a:latin typeface="Calibri" panose="020F0502020204030204" pitchFamily="34" charset="0"/>
                <a:cs typeface="Calibri" panose="020F0502020204030204" pitchFamily="34" charset="0"/>
              </a:rPr>
              <a:t>CALB1 and CALB2 </a:t>
            </a:r>
            <a:r>
              <a:rPr lang="en-GB" sz="1800" b="0" i="0" u="none" strike="noStrike" dirty="0">
                <a:effectLst/>
                <a:latin typeface="Calibri" panose="020F0502020204030204" pitchFamily="34" charset="0"/>
                <a:cs typeface="Calibri" panose="020F0502020204030204" pitchFamily="34" charset="0"/>
              </a:rPr>
              <a:t>is expressed in GABAergic neurons and from prenatal development to adulthood</a:t>
            </a:r>
          </a:p>
          <a:p>
            <a:pPr marL="285750" indent="-285750" rtl="0">
              <a:spcBef>
                <a:spcPts val="0"/>
              </a:spcBef>
              <a:spcAft>
                <a:spcPts val="0"/>
              </a:spcAft>
              <a:buFont typeface="Arial" panose="020B0604020202020204" pitchFamily="34" charset="0"/>
              <a:buChar char="•"/>
            </a:pPr>
            <a:endParaRPr lang="en-GB" sz="1800" b="0" i="0" u="none" strike="noStrike" dirty="0">
              <a:effectLst/>
              <a:latin typeface="Calibri" panose="020F0502020204030204" pitchFamily="34" charset="0"/>
              <a:cs typeface="Calibri" panose="020F0502020204030204" pitchFamily="34" charset="0"/>
            </a:endParaRPr>
          </a:p>
          <a:p>
            <a:pPr marL="285750" indent="-285750" rtl="0">
              <a:spcBef>
                <a:spcPts val="0"/>
              </a:spcBef>
              <a:spcAft>
                <a:spcPts val="0"/>
              </a:spcAft>
              <a:buFont typeface="Arial" panose="020B0604020202020204" pitchFamily="34" charset="0"/>
              <a:buChar char="•"/>
            </a:pPr>
            <a:r>
              <a:rPr lang="en-GB" dirty="0">
                <a:latin typeface="Calibri" panose="020F0502020204030204" pitchFamily="34" charset="0"/>
                <a:cs typeface="Calibri" panose="020F0502020204030204" pitchFamily="34" charset="0"/>
              </a:rPr>
              <a:t>GAD2 is co-expressed with CALB1 (</a:t>
            </a:r>
            <a:r>
              <a:rPr lang="en-GB">
                <a:latin typeface="Calibri" panose="020F0502020204030204" pitchFamily="34" charset="0"/>
                <a:cs typeface="Calibri" panose="020F0502020204030204" pitchFamily="34" charset="0"/>
              </a:rPr>
              <a:t>48%) and </a:t>
            </a:r>
            <a:r>
              <a:rPr lang="en-GB" dirty="0">
                <a:latin typeface="Calibri" panose="020F0502020204030204" pitchFamily="34" charset="0"/>
                <a:cs typeface="Calibri" panose="020F0502020204030204" pitchFamily="34" charset="0"/>
              </a:rPr>
              <a:t>CALB2 (</a:t>
            </a:r>
            <a:r>
              <a:rPr lang="en-GB">
                <a:latin typeface="Calibri" panose="020F0502020204030204" pitchFamily="34" charset="0"/>
                <a:cs typeface="Calibri" panose="020F0502020204030204" pitchFamily="34" charset="0"/>
              </a:rPr>
              <a:t>18%)</a:t>
            </a:r>
            <a:r>
              <a:rPr lang="en-GB" dirty="0">
                <a:latin typeface="Calibri" panose="020F0502020204030204" pitchFamily="34" charset="0"/>
                <a:cs typeface="Calibri" panose="020F0502020204030204" pitchFamily="34" charset="0"/>
              </a:rPr>
              <a:t>in GABAergic neurons</a:t>
            </a:r>
          </a:p>
          <a:p>
            <a:pPr rtl="0">
              <a:spcBef>
                <a:spcPts val="0"/>
              </a:spcBef>
              <a:spcAft>
                <a:spcPts val="0"/>
              </a:spcAft>
            </a:pPr>
            <a:endParaRPr lang="en-GB" dirty="0">
              <a:latin typeface="Calibri" panose="020F0502020204030204" pitchFamily="34" charset="0"/>
              <a:cs typeface="Calibri" panose="020F0502020204030204" pitchFamily="34" charset="0"/>
            </a:endParaRPr>
          </a:p>
          <a:p>
            <a:pPr marL="285750" indent="-285750" rtl="0">
              <a:spcBef>
                <a:spcPts val="0"/>
              </a:spcBef>
              <a:spcAft>
                <a:spcPts val="0"/>
              </a:spcAft>
              <a:buFont typeface="Arial" panose="020B0604020202020204" pitchFamily="34" charset="0"/>
              <a:buChar char="•"/>
            </a:pPr>
            <a:r>
              <a:rPr lang="en-GB" sz="1800" b="0" i="0" u="none" strike="noStrike" dirty="0">
                <a:effectLst/>
                <a:latin typeface="Calibri" panose="020F0502020204030204" pitchFamily="34" charset="0"/>
                <a:cs typeface="Calibri" panose="020F0502020204030204" pitchFamily="34" charset="0"/>
              </a:rPr>
              <a:t>Slit2 is has a miniscule role in interneuron migration</a:t>
            </a:r>
          </a:p>
          <a:p>
            <a:pPr rtl="0">
              <a:spcBef>
                <a:spcPts val="0"/>
              </a:spcBef>
              <a:spcAft>
                <a:spcPts val="0"/>
              </a:spcAft>
            </a:pPr>
            <a:endParaRPr lang="en-GB" sz="1800" b="0" i="0" u="none" strike="noStrike" dirty="0">
              <a:effectLst/>
              <a:latin typeface="Calibri" panose="020F0502020204030204" pitchFamily="34" charset="0"/>
              <a:cs typeface="Calibri" panose="020F0502020204030204" pitchFamily="34" charset="0"/>
            </a:endParaRPr>
          </a:p>
        </p:txBody>
      </p:sp>
      <p:sp>
        <p:nvSpPr>
          <p:cNvPr id="28" name="TextBox 27">
            <a:extLst>
              <a:ext uri="{FF2B5EF4-FFF2-40B4-BE49-F238E27FC236}">
                <a16:creationId xmlns:a16="http://schemas.microsoft.com/office/drawing/2014/main" id="{50DA72F9-BFCB-49E3-9E5D-0EE1F296FFFA}"/>
              </a:ext>
            </a:extLst>
          </p:cNvPr>
          <p:cNvSpPr txBox="1"/>
          <p:nvPr/>
        </p:nvSpPr>
        <p:spPr>
          <a:xfrm>
            <a:off x="8120124" y="14243259"/>
            <a:ext cx="6405537" cy="830997"/>
          </a:xfrm>
          <a:prstGeom prst="rect">
            <a:avLst/>
          </a:prstGeom>
          <a:noFill/>
        </p:spPr>
        <p:txBody>
          <a:bodyPr wrap="square">
            <a:spAutoFit/>
          </a:bodyPr>
          <a:lstStyle/>
          <a:p>
            <a:r>
              <a:rPr lang="en-GB" sz="1200" i="1" dirty="0">
                <a:solidFill>
                  <a:srgbClr val="000000"/>
                </a:solidFill>
                <a:effectLst/>
                <a:latin typeface="Calibri" panose="020F0502020204030204" pitchFamily="34" charset="0"/>
                <a:ea typeface="Times New Roman" panose="02020603050405020304" pitchFamily="18" charset="0"/>
              </a:rPr>
              <a:t>Figure 5:  </a:t>
            </a:r>
            <a:r>
              <a:rPr lang="en-GB" sz="1200" b="1" i="1" u="none" strike="noStrike" dirty="0">
                <a:solidFill>
                  <a:srgbClr val="000000"/>
                </a:solidFill>
                <a:effectLst/>
                <a:latin typeface="Calibri" panose="020F0502020204030204" pitchFamily="34" charset="0"/>
              </a:rPr>
              <a:t>A, </a:t>
            </a:r>
            <a:r>
              <a:rPr lang="en-GB" sz="1200" b="0" i="1" u="none" strike="noStrike" dirty="0">
                <a:solidFill>
                  <a:srgbClr val="000000"/>
                </a:solidFill>
                <a:effectLst/>
                <a:latin typeface="Calibri" panose="020F0502020204030204" pitchFamily="34" charset="0"/>
              </a:rPr>
              <a:t>GO Term Enrichment analysis visualised as a Manhattan-like-bubble graph. Results of GO enrichment analysis for </a:t>
            </a:r>
            <a:r>
              <a:rPr lang="en-GB" sz="1200" b="1" i="1" u="none" strike="noStrike" dirty="0">
                <a:solidFill>
                  <a:srgbClr val="000000"/>
                </a:solidFill>
                <a:effectLst/>
                <a:latin typeface="Calibri" panose="020F0502020204030204" pitchFamily="34" charset="0"/>
              </a:rPr>
              <a:t>B</a:t>
            </a:r>
            <a:r>
              <a:rPr lang="en-GB" sz="1200" b="0" i="1" u="none" strike="noStrike" dirty="0">
                <a:solidFill>
                  <a:srgbClr val="000000"/>
                </a:solidFill>
                <a:effectLst/>
                <a:latin typeface="Calibri" panose="020F0502020204030204" pitchFamily="34" charset="0"/>
              </a:rPr>
              <a:t>, molecular function </a:t>
            </a:r>
            <a:r>
              <a:rPr lang="en-GB" sz="1200" b="1" i="1" u="none" strike="noStrike" dirty="0">
                <a:solidFill>
                  <a:srgbClr val="000000"/>
                </a:solidFill>
                <a:effectLst/>
                <a:latin typeface="Calibri" panose="020F0502020204030204" pitchFamily="34" charset="0"/>
              </a:rPr>
              <a:t>C</a:t>
            </a:r>
            <a:r>
              <a:rPr lang="en-GB" sz="1200" b="0" i="1" u="none" strike="noStrike" dirty="0">
                <a:solidFill>
                  <a:srgbClr val="000000"/>
                </a:solidFill>
                <a:effectLst/>
                <a:latin typeface="Calibri" panose="020F0502020204030204" pitchFamily="34" charset="0"/>
              </a:rPr>
              <a:t>, biological process and </a:t>
            </a:r>
            <a:r>
              <a:rPr lang="en-GB" sz="1200" b="1" i="1" u="none" strike="noStrike" dirty="0">
                <a:solidFill>
                  <a:srgbClr val="000000"/>
                </a:solidFill>
                <a:effectLst/>
                <a:latin typeface="Calibri" panose="020F0502020204030204" pitchFamily="34" charset="0"/>
              </a:rPr>
              <a:t>D</a:t>
            </a:r>
            <a:r>
              <a:rPr lang="en-GB" sz="1200" b="0" i="1" u="none" strike="noStrike" dirty="0">
                <a:solidFill>
                  <a:srgbClr val="000000"/>
                </a:solidFill>
                <a:effectLst/>
                <a:latin typeface="Calibri" panose="020F0502020204030204" pitchFamily="34" charset="0"/>
              </a:rPr>
              <a:t>, cellular component categories. The X-axis  shows the -Log10  of the adjusted P-value. The Y axis represents the GO term associated with in each graph.</a:t>
            </a:r>
            <a:endParaRPr lang="en-GB" sz="1200" i="1" dirty="0">
              <a:solidFill>
                <a:srgbClr val="000000"/>
              </a:solidFill>
              <a:effectLst/>
              <a:latin typeface="Calibri" panose="020F0502020204030204" pitchFamily="34" charset="0"/>
              <a:ea typeface="Times New Roman" panose="02020603050405020304" pitchFamily="18" charset="0"/>
            </a:endParaRPr>
          </a:p>
        </p:txBody>
      </p:sp>
      <p:sp>
        <p:nvSpPr>
          <p:cNvPr id="40" name="Rectangle 39">
            <a:extLst>
              <a:ext uri="{FF2B5EF4-FFF2-40B4-BE49-F238E27FC236}">
                <a16:creationId xmlns:a16="http://schemas.microsoft.com/office/drawing/2014/main" id="{742245EF-FC01-473C-9BD9-51935E7096AE}"/>
              </a:ext>
            </a:extLst>
          </p:cNvPr>
          <p:cNvSpPr/>
          <p:nvPr/>
        </p:nvSpPr>
        <p:spPr>
          <a:xfrm>
            <a:off x="14703043" y="1261404"/>
            <a:ext cx="6592466" cy="4893366"/>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GB" sz="6049"/>
          </a:p>
        </p:txBody>
      </p:sp>
      <p:sp>
        <p:nvSpPr>
          <p:cNvPr id="29" name="TextBox 28">
            <a:extLst>
              <a:ext uri="{FF2B5EF4-FFF2-40B4-BE49-F238E27FC236}">
                <a16:creationId xmlns:a16="http://schemas.microsoft.com/office/drawing/2014/main" id="{BE915B67-89DB-459A-9EA1-1D20CE5EE851}"/>
              </a:ext>
            </a:extLst>
          </p:cNvPr>
          <p:cNvSpPr txBox="1"/>
          <p:nvPr/>
        </p:nvSpPr>
        <p:spPr>
          <a:xfrm>
            <a:off x="88116" y="9606323"/>
            <a:ext cx="2819476" cy="461665"/>
          </a:xfrm>
          <a:prstGeom prst="rect">
            <a:avLst/>
          </a:prstGeom>
          <a:noFill/>
        </p:spPr>
        <p:txBody>
          <a:bodyPr wrap="square" rtlCol="0">
            <a:spAutoFit/>
          </a:bodyPr>
          <a:lstStyle/>
          <a:p>
            <a:r>
              <a:rPr lang="en-GB" sz="2400" b="1" dirty="0">
                <a:latin typeface="Calibri" panose="020F0502020204030204" pitchFamily="34" charset="0"/>
                <a:cs typeface="Calibri" panose="020F0502020204030204" pitchFamily="34" charset="0"/>
              </a:rPr>
              <a:t>Methods</a:t>
            </a:r>
          </a:p>
        </p:txBody>
      </p:sp>
      <p:pic>
        <p:nvPicPr>
          <p:cNvPr id="25" name="Picture 24">
            <a:extLst>
              <a:ext uri="{FF2B5EF4-FFF2-40B4-BE49-F238E27FC236}">
                <a16:creationId xmlns:a16="http://schemas.microsoft.com/office/drawing/2014/main" id="{E7C254D9-4129-4ADA-8CB1-D3E6F7B7A48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13918" y="8892614"/>
            <a:ext cx="5490375" cy="5237910"/>
          </a:xfrm>
          <a:prstGeom prst="rect">
            <a:avLst/>
          </a:prstGeom>
        </p:spPr>
      </p:pic>
      <p:sp>
        <p:nvSpPr>
          <p:cNvPr id="32" name="TextBox 31">
            <a:extLst>
              <a:ext uri="{FF2B5EF4-FFF2-40B4-BE49-F238E27FC236}">
                <a16:creationId xmlns:a16="http://schemas.microsoft.com/office/drawing/2014/main" id="{F576615E-5363-4E8A-BA04-AA78B3BFEAE9}"/>
              </a:ext>
            </a:extLst>
          </p:cNvPr>
          <p:cNvSpPr txBox="1"/>
          <p:nvPr/>
        </p:nvSpPr>
        <p:spPr>
          <a:xfrm>
            <a:off x="14680253" y="5534318"/>
            <a:ext cx="6602685" cy="861774"/>
          </a:xfrm>
          <a:prstGeom prst="rect">
            <a:avLst/>
          </a:prstGeom>
          <a:noFill/>
        </p:spPr>
        <p:txBody>
          <a:bodyPr wrap="square">
            <a:spAutoFit/>
          </a:bodyPr>
          <a:lstStyle/>
          <a:p>
            <a:r>
              <a:rPr lang="en-GB" sz="1200" i="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Figure 6:  STRING Analysis of merged genes which contain upregulated and downregulated genes. </a:t>
            </a:r>
            <a:r>
              <a:rPr lang="en-GB" sz="1200" b="0" i="1" u="none" strike="noStrike" dirty="0">
                <a:solidFill>
                  <a:srgbClr val="000000"/>
                </a:solidFill>
                <a:effectLst/>
                <a:latin typeface="Calibri" panose="020F0502020204030204" pitchFamily="34" charset="0"/>
                <a:cs typeface="Calibri" panose="020F0502020204030204" pitchFamily="34" charset="0"/>
              </a:rPr>
              <a:t>The minimum required interaction confidence score was set at 0.65. The unconnected proteins are hidden in the network.</a:t>
            </a:r>
            <a:endParaRPr lang="en-GB" sz="1200" dirty="0">
              <a:effectLst/>
              <a:latin typeface="Calibri" panose="020F0502020204030204" pitchFamily="34" charset="0"/>
              <a:cs typeface="Calibri" panose="020F0502020204030204" pitchFamily="34" charset="0"/>
            </a:endParaRPr>
          </a:p>
          <a:p>
            <a:endParaRPr lang="en-GB" sz="1400" dirty="0">
              <a:effectLst/>
              <a:latin typeface="Times New Roman" panose="02020603050405020304" pitchFamily="18" charset="0"/>
              <a:ea typeface="Times New Roman" panose="02020603050405020304" pitchFamily="18" charset="0"/>
            </a:endParaRPr>
          </a:p>
        </p:txBody>
      </p:sp>
      <p:sp>
        <p:nvSpPr>
          <p:cNvPr id="27" name="TextBox 26">
            <a:extLst>
              <a:ext uri="{FF2B5EF4-FFF2-40B4-BE49-F238E27FC236}">
                <a16:creationId xmlns:a16="http://schemas.microsoft.com/office/drawing/2014/main" id="{C9646328-3A68-4849-B8FC-7ECE2FCA0C0D}"/>
              </a:ext>
            </a:extLst>
          </p:cNvPr>
          <p:cNvSpPr txBox="1"/>
          <p:nvPr/>
        </p:nvSpPr>
        <p:spPr>
          <a:xfrm>
            <a:off x="4134819" y="3352494"/>
            <a:ext cx="3820590" cy="830997"/>
          </a:xfrm>
          <a:prstGeom prst="rect">
            <a:avLst/>
          </a:prstGeom>
          <a:noFill/>
        </p:spPr>
        <p:txBody>
          <a:bodyPr wrap="square">
            <a:spAutoFit/>
          </a:bodyPr>
          <a:lstStyle/>
          <a:p>
            <a:r>
              <a:rPr lang="en-GB" sz="1200" i="1" dirty="0">
                <a:solidFill>
                  <a:srgbClr val="000000"/>
                </a:solidFill>
                <a:effectLst/>
                <a:latin typeface="Calibri" panose="020F0502020204030204" pitchFamily="34" charset="0"/>
                <a:ea typeface="Times New Roman" panose="02020603050405020304" pitchFamily="18" charset="0"/>
              </a:rPr>
              <a:t>Figure 1:The </a:t>
            </a:r>
            <a:r>
              <a:rPr lang="en-GB" sz="1200" i="1" dirty="0" err="1">
                <a:solidFill>
                  <a:srgbClr val="000000"/>
                </a:solidFill>
                <a:effectLst/>
                <a:latin typeface="Calibri" panose="020F0502020204030204" pitchFamily="34" charset="0"/>
                <a:ea typeface="Times New Roman" panose="02020603050405020304" pitchFamily="18" charset="0"/>
              </a:rPr>
              <a:t>bHLH</a:t>
            </a:r>
            <a:r>
              <a:rPr lang="en-GB" sz="1200" i="1" dirty="0">
                <a:solidFill>
                  <a:srgbClr val="000000"/>
                </a:solidFill>
                <a:effectLst/>
                <a:latin typeface="Calibri" panose="020F0502020204030204" pitchFamily="34" charset="0"/>
                <a:ea typeface="Times New Roman" panose="02020603050405020304" pitchFamily="18" charset="0"/>
              </a:rPr>
              <a:t> structural motif which contains a basic region joined by the two α-helix, then a short linker loop region</a:t>
            </a:r>
            <a:r>
              <a:rPr lang="en-GB" sz="1200" i="1" dirty="0">
                <a:solidFill>
                  <a:srgbClr val="000000"/>
                </a:solidFill>
                <a:latin typeface="Calibri" panose="020F0502020204030204" pitchFamily="34" charset="0"/>
                <a:ea typeface="Times New Roman" panose="02020603050405020304" pitchFamily="18" charset="0"/>
              </a:rPr>
              <a:t> and</a:t>
            </a:r>
            <a:r>
              <a:rPr lang="en-GB" sz="1200" i="1" dirty="0">
                <a:solidFill>
                  <a:srgbClr val="000000"/>
                </a:solidFill>
                <a:effectLst/>
                <a:latin typeface="Calibri" panose="020F0502020204030204" pitchFamily="34" charset="0"/>
                <a:ea typeface="Times New Roman" panose="02020603050405020304" pitchFamily="18" charset="0"/>
              </a:rPr>
              <a:t> binds to the DNA via E box motif sequence “CANNTG”</a:t>
            </a:r>
            <a:endParaRPr lang="en-GB" sz="1400" dirty="0">
              <a:effectLst/>
              <a:latin typeface="Times New Roman" panose="02020603050405020304" pitchFamily="18" charset="0"/>
              <a:ea typeface="Times New Roman" panose="02020603050405020304" pitchFamily="18" charset="0"/>
            </a:endParaRPr>
          </a:p>
        </p:txBody>
      </p:sp>
      <p:sp>
        <p:nvSpPr>
          <p:cNvPr id="48" name="TextBox 47">
            <a:extLst>
              <a:ext uri="{FF2B5EF4-FFF2-40B4-BE49-F238E27FC236}">
                <a16:creationId xmlns:a16="http://schemas.microsoft.com/office/drawing/2014/main" id="{FA43B702-CF2C-40AE-862E-95E067830DAB}"/>
              </a:ext>
            </a:extLst>
          </p:cNvPr>
          <p:cNvSpPr txBox="1"/>
          <p:nvPr/>
        </p:nvSpPr>
        <p:spPr>
          <a:xfrm>
            <a:off x="14810959" y="9534640"/>
            <a:ext cx="6471979" cy="2031325"/>
          </a:xfrm>
          <a:prstGeom prst="rect">
            <a:avLst/>
          </a:prstGeom>
          <a:noFill/>
        </p:spPr>
        <p:txBody>
          <a:bodyPr wrap="square">
            <a:spAutoFit/>
          </a:bodyPr>
          <a:lstStyle/>
          <a:p>
            <a:pPr marL="285750" indent="-285750">
              <a:buFont typeface="Arial" panose="020B0604020202020204" pitchFamily="34" charset="0"/>
              <a:buChar char="•"/>
            </a:pPr>
            <a:r>
              <a:rPr lang="en-GB" sz="1800" b="0" u="none" strike="noStrike" dirty="0">
                <a:effectLst/>
                <a:latin typeface="Calibri" panose="020F0502020204030204" pitchFamily="34" charset="0"/>
                <a:cs typeface="Calibri" panose="020F0502020204030204" pitchFamily="34" charset="0"/>
              </a:rPr>
              <a:t>Databases </a:t>
            </a:r>
            <a:r>
              <a:rPr lang="en-GB" sz="1800" b="0" i="1" u="none" strike="noStrike" dirty="0">
                <a:effectLst/>
                <a:latin typeface="Calibri" panose="020F0502020204030204" pitchFamily="34" charset="0"/>
                <a:cs typeface="Calibri" panose="020F0502020204030204" pitchFamily="34" charset="0"/>
              </a:rPr>
              <a:t>E-MTAB-4840, GSE78949</a:t>
            </a:r>
            <a:r>
              <a:rPr lang="en-GB" sz="1800" b="0" i="1" u="none" strike="noStrike" dirty="0">
                <a:latin typeface="Calibri" panose="020F0502020204030204" pitchFamily="34" charset="0"/>
                <a:cs typeface="Calibri" panose="020F0502020204030204" pitchFamily="34" charset="0"/>
              </a:rPr>
              <a:t> </a:t>
            </a:r>
            <a:r>
              <a:rPr lang="en-GB" dirty="0">
                <a:effectLst/>
                <a:latin typeface="Calibri" panose="020F0502020204030204" pitchFamily="34" charset="0"/>
                <a:cs typeface="Calibri" panose="020F0502020204030204" pitchFamily="34" charset="0"/>
              </a:rPr>
              <a:t>had </a:t>
            </a:r>
            <a:r>
              <a:rPr lang="en-GB" dirty="0">
                <a:latin typeface="Calibri" panose="020F0502020204030204" pitchFamily="34" charset="0"/>
                <a:cs typeface="Calibri" panose="020F0502020204030204" pitchFamily="34" charset="0"/>
              </a:rPr>
              <a:t>little to no </a:t>
            </a:r>
            <a:r>
              <a:rPr lang="en-GB" dirty="0">
                <a:effectLst/>
                <a:latin typeface="Calibri" panose="020F0502020204030204" pitchFamily="34" charset="0"/>
                <a:cs typeface="Calibri" panose="020F0502020204030204" pitchFamily="34" charset="0"/>
              </a:rPr>
              <a:t>biological relevance</a:t>
            </a:r>
          </a:p>
          <a:p>
            <a:pPr marL="285750" indent="-285750">
              <a:buFont typeface="Arial" panose="020B0604020202020204" pitchFamily="34" charset="0"/>
              <a:buChar char="•"/>
            </a:pPr>
            <a:endParaRPr lang="en-GB" dirty="0">
              <a:effectLst/>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dirty="0">
                <a:latin typeface="Calibri" panose="020F0502020204030204" pitchFamily="34" charset="0"/>
                <a:cs typeface="Calibri" panose="020F0502020204030204" pitchFamily="34" charset="0"/>
              </a:rPr>
              <a:t>Further research would investigate neurogenesis in adult samples</a:t>
            </a:r>
          </a:p>
          <a:p>
            <a:pPr marL="285750" indent="-285750">
              <a:buFont typeface="Arial" panose="020B0604020202020204" pitchFamily="34" charset="0"/>
              <a:buChar char="•"/>
            </a:pPr>
            <a:endParaRPr lang="en-GB"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dirty="0">
                <a:latin typeface="Calibri" panose="020F0502020204030204" pitchFamily="34" charset="0"/>
                <a:cs typeface="Calibri" panose="020F0502020204030204" pitchFamily="34" charset="0"/>
              </a:rPr>
              <a:t>Additionally explore why Slit2 is expressed weakly in VZ</a:t>
            </a:r>
          </a:p>
        </p:txBody>
      </p:sp>
      <p:pic>
        <p:nvPicPr>
          <p:cNvPr id="3" name="Picture 2">
            <a:extLst>
              <a:ext uri="{FF2B5EF4-FFF2-40B4-BE49-F238E27FC236}">
                <a16:creationId xmlns:a16="http://schemas.microsoft.com/office/drawing/2014/main" id="{7E04D9FC-439B-4E37-A4E9-62F8EDA98CF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613918" y="2258144"/>
            <a:ext cx="5417947" cy="5219289"/>
          </a:xfrm>
          <a:prstGeom prst="rect">
            <a:avLst/>
          </a:prstGeom>
        </p:spPr>
      </p:pic>
      <p:sp>
        <p:nvSpPr>
          <p:cNvPr id="46" name="TextBox 45">
            <a:extLst>
              <a:ext uri="{FF2B5EF4-FFF2-40B4-BE49-F238E27FC236}">
                <a16:creationId xmlns:a16="http://schemas.microsoft.com/office/drawing/2014/main" id="{5548452D-D3F3-4D76-AE7E-3F86F7C8E91F}"/>
              </a:ext>
            </a:extLst>
          </p:cNvPr>
          <p:cNvSpPr txBox="1"/>
          <p:nvPr/>
        </p:nvSpPr>
        <p:spPr>
          <a:xfrm>
            <a:off x="8120124" y="7034207"/>
            <a:ext cx="6405537" cy="646331"/>
          </a:xfrm>
          <a:prstGeom prst="rect">
            <a:avLst/>
          </a:prstGeom>
          <a:noFill/>
        </p:spPr>
        <p:txBody>
          <a:bodyPr wrap="square">
            <a:spAutoFit/>
          </a:bodyPr>
          <a:lstStyle/>
          <a:p>
            <a:r>
              <a:rPr lang="en-GB" sz="1200" b="0" i="0" u="none" strike="noStrike" dirty="0">
                <a:solidFill>
                  <a:srgbClr val="000000"/>
                </a:solidFill>
                <a:effectLst/>
                <a:latin typeface="Calibri" panose="020F0502020204030204" pitchFamily="34" charset="0"/>
              </a:rPr>
              <a:t>Figure 4: </a:t>
            </a:r>
            <a:r>
              <a:rPr lang="en-GB" sz="1200" b="0" i="1" u="none" strike="noStrike" dirty="0">
                <a:solidFill>
                  <a:srgbClr val="000000"/>
                </a:solidFill>
                <a:effectLst/>
                <a:latin typeface="Calibri" panose="020F0502020204030204" pitchFamily="34" charset="0"/>
              </a:rPr>
              <a:t>Venn diagrams generated by </a:t>
            </a:r>
            <a:r>
              <a:rPr lang="en-GB" sz="1200" b="0" i="1" u="none" strike="noStrike" dirty="0" err="1">
                <a:solidFill>
                  <a:srgbClr val="000000"/>
                </a:solidFill>
                <a:effectLst/>
                <a:latin typeface="Calibri" panose="020F0502020204030204" pitchFamily="34" charset="0"/>
              </a:rPr>
              <a:t>InteractiVenn</a:t>
            </a:r>
            <a:r>
              <a:rPr lang="en-GB" sz="1200" b="0" i="1" u="none" strike="noStrike" dirty="0">
                <a:solidFill>
                  <a:srgbClr val="000000"/>
                </a:solidFill>
                <a:effectLst/>
                <a:latin typeface="Calibri" panose="020F0502020204030204" pitchFamily="34" charset="0"/>
              </a:rPr>
              <a:t>. Showing the both all of the upregulated and downregulated genes merge. Displaying the comparison of </a:t>
            </a:r>
            <a:r>
              <a:rPr lang="en-GB" sz="1200" i="1" dirty="0">
                <a:solidFill>
                  <a:srgbClr val="000000"/>
                </a:solidFill>
                <a:latin typeface="Calibri" panose="020F0502020204030204" pitchFamily="34" charset="0"/>
              </a:rPr>
              <a:t>3</a:t>
            </a:r>
            <a:r>
              <a:rPr lang="en-GB" sz="1200" b="0" i="1" u="none" strike="noStrike" dirty="0">
                <a:solidFill>
                  <a:srgbClr val="000000"/>
                </a:solidFill>
                <a:effectLst/>
                <a:latin typeface="Calibri" panose="020F0502020204030204" pitchFamily="34" charset="0"/>
              </a:rPr>
              <a:t> gene lists: GSE31635, GSE29985 and GSE46791. </a:t>
            </a:r>
            <a:endParaRPr lang="en-GB" sz="1200" dirty="0"/>
          </a:p>
        </p:txBody>
      </p:sp>
      <p:sp>
        <p:nvSpPr>
          <p:cNvPr id="42" name="TextBox 41">
            <a:extLst>
              <a:ext uri="{FF2B5EF4-FFF2-40B4-BE49-F238E27FC236}">
                <a16:creationId xmlns:a16="http://schemas.microsoft.com/office/drawing/2014/main" id="{CBA7912B-5C50-4850-9D7E-21A07FF0B2B2}"/>
              </a:ext>
            </a:extLst>
          </p:cNvPr>
          <p:cNvSpPr txBox="1"/>
          <p:nvPr/>
        </p:nvSpPr>
        <p:spPr>
          <a:xfrm>
            <a:off x="8145324" y="7895781"/>
            <a:ext cx="6355133" cy="923330"/>
          </a:xfrm>
          <a:prstGeom prst="rect">
            <a:avLst/>
          </a:prstGeom>
          <a:noFill/>
        </p:spPr>
        <p:txBody>
          <a:bodyPr wrap="square">
            <a:spAutoFit/>
          </a:bodyPr>
          <a:lstStyle/>
          <a:p>
            <a:r>
              <a:rPr lang="en-GB" sz="1800" b="0" i="0" u="none" strike="noStrike" dirty="0">
                <a:solidFill>
                  <a:srgbClr val="000000"/>
                </a:solidFill>
                <a:effectLst/>
                <a:latin typeface="Calibri" panose="020F0502020204030204" pitchFamily="34" charset="0"/>
              </a:rPr>
              <a:t>To investigate which the relationship between ASCL1 target genes and gene ontology. A GO term analysis is performed using the same overlapping gene list generated from </a:t>
            </a:r>
            <a:r>
              <a:rPr lang="en-GB" sz="1800" b="0" i="0" u="none" strike="noStrike" dirty="0" err="1">
                <a:solidFill>
                  <a:srgbClr val="000000"/>
                </a:solidFill>
                <a:effectLst/>
                <a:latin typeface="Calibri" panose="020F0502020204030204" pitchFamily="34" charset="0"/>
              </a:rPr>
              <a:t>InteractiVenn</a:t>
            </a:r>
            <a:r>
              <a:rPr lang="en-GB" dirty="0">
                <a:solidFill>
                  <a:srgbClr val="000000"/>
                </a:solidFill>
                <a:latin typeface="Calibri" panose="020F0502020204030204" pitchFamily="34" charset="0"/>
              </a:rPr>
              <a:t>.</a:t>
            </a:r>
            <a:endParaRPr lang="en-GB" dirty="0"/>
          </a:p>
        </p:txBody>
      </p:sp>
      <p:sp>
        <p:nvSpPr>
          <p:cNvPr id="43" name="TextBox 42">
            <a:extLst>
              <a:ext uri="{FF2B5EF4-FFF2-40B4-BE49-F238E27FC236}">
                <a16:creationId xmlns:a16="http://schemas.microsoft.com/office/drawing/2014/main" id="{15F573C9-4B96-4449-996D-5EFDA221C7CF}"/>
              </a:ext>
            </a:extLst>
          </p:cNvPr>
          <p:cNvSpPr txBox="1"/>
          <p:nvPr/>
        </p:nvSpPr>
        <p:spPr>
          <a:xfrm>
            <a:off x="75448" y="8192368"/>
            <a:ext cx="7879866" cy="1067343"/>
          </a:xfrm>
          <a:prstGeom prst="rect">
            <a:avLst/>
          </a:prstGeom>
          <a:noFill/>
        </p:spPr>
        <p:txBody>
          <a:bodyPr wrap="square">
            <a:spAutoFit/>
          </a:bodyPr>
          <a:lstStyle/>
          <a:p>
            <a:pPr marL="285750" indent="-285750" rtl="0">
              <a:lnSpc>
                <a:spcPct val="120000"/>
              </a:lnSpc>
              <a:buFont typeface="Arial" panose="020B0604020202020204" pitchFamily="34" charset="0"/>
              <a:buChar char="•"/>
            </a:pPr>
            <a:r>
              <a:rPr lang="en-GB" sz="1800" b="0" i="0" u="none" strike="noStrike" dirty="0">
                <a:solidFill>
                  <a:srgbClr val="000000"/>
                </a:solidFill>
                <a:effectLst/>
                <a:latin typeface="Calibri" panose="020F0502020204030204" pitchFamily="34" charset="0"/>
              </a:rPr>
              <a:t>To understand the role of regulation of ASCL1 within GABAergic neurons</a:t>
            </a:r>
            <a:endParaRPr lang="en-GB" dirty="0">
              <a:solidFill>
                <a:srgbClr val="000000"/>
              </a:solidFill>
              <a:latin typeface="Calibri" panose="020F0502020204030204" pitchFamily="34" charset="0"/>
            </a:endParaRPr>
          </a:p>
          <a:p>
            <a:pPr marL="285750" indent="-285750" rtl="0">
              <a:lnSpc>
                <a:spcPct val="120000"/>
              </a:lnSpc>
              <a:buFont typeface="Arial" panose="020B0604020202020204" pitchFamily="34" charset="0"/>
              <a:buChar char="•"/>
            </a:pPr>
            <a:r>
              <a:rPr lang="en-GB" dirty="0">
                <a:solidFill>
                  <a:srgbClr val="000000"/>
                </a:solidFill>
                <a:latin typeface="Calibri" panose="020F0502020204030204" pitchFamily="34" charset="0"/>
              </a:rPr>
              <a:t>I</a:t>
            </a:r>
            <a:r>
              <a:rPr lang="en-GB" b="0" i="0" u="none" strike="noStrike" dirty="0">
                <a:solidFill>
                  <a:srgbClr val="000000"/>
                </a:solidFill>
                <a:effectLst/>
                <a:latin typeface="Calibri" panose="020F0502020204030204" pitchFamily="34" charset="0"/>
              </a:rPr>
              <a:t>dentify co-expression groups that occur alongside ASCL1</a:t>
            </a:r>
          </a:p>
          <a:p>
            <a:pPr marL="285750" indent="-285750">
              <a:lnSpc>
                <a:spcPct val="120000"/>
              </a:lnSpc>
              <a:buFont typeface="Arial" panose="020B0604020202020204" pitchFamily="34" charset="0"/>
              <a:buChar char="•"/>
            </a:pPr>
            <a:r>
              <a:rPr lang="en-GB" b="0" i="0" u="none" strike="noStrike" dirty="0">
                <a:solidFill>
                  <a:srgbClr val="000000"/>
                </a:solidFill>
                <a:effectLst/>
                <a:latin typeface="Calibri" panose="020F0502020204030204" pitchFamily="34" charset="0"/>
              </a:rPr>
              <a:t>To investigate the role of ASCL1 </a:t>
            </a:r>
            <a:r>
              <a:rPr lang="en-GB" dirty="0">
                <a:solidFill>
                  <a:srgbClr val="000000"/>
                </a:solidFill>
                <a:latin typeface="Calibri" panose="020F0502020204030204" pitchFamily="34" charset="0"/>
              </a:rPr>
              <a:t>targets genes by gene ontology </a:t>
            </a:r>
            <a:endParaRPr lang="en-GB" b="0" i="0" u="none" strike="noStrike" dirty="0">
              <a:solidFill>
                <a:srgbClr val="000000"/>
              </a:solidFill>
              <a:effectLst/>
              <a:latin typeface="Calibri" panose="020F0502020204030204" pitchFamily="34" charset="0"/>
            </a:endParaRPr>
          </a:p>
        </p:txBody>
      </p:sp>
      <p:sp>
        <p:nvSpPr>
          <p:cNvPr id="47" name="Rectangle 46">
            <a:extLst>
              <a:ext uri="{FF2B5EF4-FFF2-40B4-BE49-F238E27FC236}">
                <a16:creationId xmlns:a16="http://schemas.microsoft.com/office/drawing/2014/main" id="{E2E1A9F8-D731-4959-824A-D91F9B995EF9}"/>
              </a:ext>
            </a:extLst>
          </p:cNvPr>
          <p:cNvSpPr/>
          <p:nvPr/>
        </p:nvSpPr>
        <p:spPr>
          <a:xfrm>
            <a:off x="88116" y="7774090"/>
            <a:ext cx="7854627" cy="1737760"/>
          </a:xfrm>
          <a:prstGeom prst="rect">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GB" sz="6049" dirty="0"/>
          </a:p>
        </p:txBody>
      </p:sp>
      <p:sp>
        <p:nvSpPr>
          <p:cNvPr id="49" name="TextBox 48">
            <a:extLst>
              <a:ext uri="{FF2B5EF4-FFF2-40B4-BE49-F238E27FC236}">
                <a16:creationId xmlns:a16="http://schemas.microsoft.com/office/drawing/2014/main" id="{AD095AE6-76B5-459B-B3DC-A9712F02FE6D}"/>
              </a:ext>
            </a:extLst>
          </p:cNvPr>
          <p:cNvSpPr txBox="1"/>
          <p:nvPr/>
        </p:nvSpPr>
        <p:spPr>
          <a:xfrm>
            <a:off x="75449" y="7771241"/>
            <a:ext cx="7807017" cy="505972"/>
          </a:xfrm>
          <a:prstGeom prst="rect">
            <a:avLst/>
          </a:prstGeom>
          <a:noFill/>
        </p:spPr>
        <p:txBody>
          <a:bodyPr wrap="square">
            <a:spAutoFit/>
          </a:bodyPr>
          <a:lstStyle/>
          <a:p>
            <a:pPr rtl="0">
              <a:lnSpc>
                <a:spcPct val="120000"/>
              </a:lnSpc>
            </a:pPr>
            <a:r>
              <a:rPr lang="en-GB" sz="2400" b="1" i="0" u="none" strike="noStrike" dirty="0">
                <a:effectLst/>
                <a:latin typeface="Calibri" panose="020F0502020204030204" pitchFamily="34" charset="0"/>
                <a:cs typeface="Calibri" panose="020F0502020204030204" pitchFamily="34" charset="0"/>
              </a:rPr>
              <a:t>Aims</a:t>
            </a:r>
          </a:p>
        </p:txBody>
      </p:sp>
      <p:sp>
        <p:nvSpPr>
          <p:cNvPr id="20" name="TextBox 19">
            <a:extLst>
              <a:ext uri="{FF2B5EF4-FFF2-40B4-BE49-F238E27FC236}">
                <a16:creationId xmlns:a16="http://schemas.microsoft.com/office/drawing/2014/main" id="{5F58623F-0825-4DE3-A555-EE17D2A0E955}"/>
              </a:ext>
            </a:extLst>
          </p:cNvPr>
          <p:cNvSpPr txBox="1"/>
          <p:nvPr/>
        </p:nvSpPr>
        <p:spPr>
          <a:xfrm>
            <a:off x="75448" y="5271370"/>
            <a:ext cx="4261553" cy="2064540"/>
          </a:xfrm>
          <a:prstGeom prst="rect">
            <a:avLst/>
          </a:prstGeom>
          <a:noFill/>
        </p:spPr>
        <p:txBody>
          <a:bodyPr wrap="square">
            <a:spAutoFit/>
          </a:bodyPr>
          <a:lstStyle/>
          <a:p>
            <a:pPr rtl="0">
              <a:lnSpc>
                <a:spcPct val="120000"/>
              </a:lnSpc>
            </a:pPr>
            <a:r>
              <a:rPr lang="en-GB" b="0" i="0" u="none" strike="noStrike" dirty="0">
                <a:solidFill>
                  <a:srgbClr val="000000"/>
                </a:solidFill>
                <a:effectLst/>
                <a:latin typeface="Calibri" panose="020F0502020204030204" pitchFamily="34" charset="0"/>
              </a:rPr>
              <a:t>GABAergic neurons prevent continuous excitatory firing of neurons.</a:t>
            </a:r>
          </a:p>
          <a:p>
            <a:pPr rtl="0">
              <a:lnSpc>
                <a:spcPct val="120000"/>
              </a:lnSpc>
            </a:pPr>
            <a:endParaRPr lang="en-GB" i="0" u="none" strike="noStrike" dirty="0">
              <a:effectLst/>
              <a:latin typeface="Calibri" panose="020F0502020204030204" pitchFamily="34" charset="0"/>
              <a:cs typeface="Calibri" panose="020F0502020204030204" pitchFamily="34" charset="0"/>
            </a:endParaRPr>
          </a:p>
          <a:p>
            <a:pPr rtl="0">
              <a:lnSpc>
                <a:spcPct val="120000"/>
              </a:lnSpc>
            </a:pPr>
            <a:r>
              <a:rPr lang="en-GB" i="0" u="none" strike="noStrike" dirty="0">
                <a:effectLst/>
                <a:latin typeface="Calibri" panose="020F0502020204030204" pitchFamily="34" charset="0"/>
                <a:cs typeface="Calibri" panose="020F0502020204030204" pitchFamily="34" charset="0"/>
              </a:rPr>
              <a:t>Mutations in ASCL1 </a:t>
            </a:r>
            <a:r>
              <a:rPr lang="en-GB" dirty="0">
                <a:latin typeface="Calibri" panose="020F0502020204030204" pitchFamily="34" charset="0"/>
                <a:cs typeface="Calibri" panose="020F0502020204030204" pitchFamily="34" charset="0"/>
              </a:rPr>
              <a:t>in</a:t>
            </a:r>
            <a:r>
              <a:rPr lang="en-GB" i="0" u="none" strike="noStrike" dirty="0">
                <a:effectLst/>
                <a:latin typeface="Calibri" panose="020F0502020204030204" pitchFamily="34" charset="0"/>
                <a:cs typeface="Calibri" panose="020F0502020204030204" pitchFamily="34" charset="0"/>
              </a:rPr>
              <a:t> GABAergic neurons are associated with Schizophrenia with strabismus and epileptic seizures</a:t>
            </a:r>
          </a:p>
        </p:txBody>
      </p:sp>
      <p:pic>
        <p:nvPicPr>
          <p:cNvPr id="30" name="Picture 29">
            <a:extLst>
              <a:ext uri="{FF2B5EF4-FFF2-40B4-BE49-F238E27FC236}">
                <a16:creationId xmlns:a16="http://schemas.microsoft.com/office/drawing/2014/main" id="{0C07FC92-BAB9-4F78-AB15-0A32D2BB4564}"/>
              </a:ext>
            </a:extLst>
          </p:cNvPr>
          <p:cNvPicPr>
            <a:picLocks noChangeAspect="1"/>
          </p:cNvPicPr>
          <p:nvPr/>
        </p:nvPicPr>
        <p:blipFill rotWithShape="1">
          <a:blip r:embed="rId10">
            <a:extLst>
              <a:ext uri="{28A0092B-C50C-407E-A947-70E740481C1C}">
                <a14:useLocalDpi xmlns:a14="http://schemas.microsoft.com/office/drawing/2010/main" val="0"/>
              </a:ext>
            </a:extLst>
          </a:blip>
          <a:srcRect t="6831"/>
          <a:stretch/>
        </p:blipFill>
        <p:spPr>
          <a:xfrm>
            <a:off x="15491627" y="1945889"/>
            <a:ext cx="4265021" cy="3589219"/>
          </a:xfrm>
          <a:prstGeom prst="rect">
            <a:avLst/>
          </a:prstGeom>
        </p:spPr>
      </p:pic>
      <p:sp>
        <p:nvSpPr>
          <p:cNvPr id="51" name="TextBox 50">
            <a:extLst>
              <a:ext uri="{FF2B5EF4-FFF2-40B4-BE49-F238E27FC236}">
                <a16:creationId xmlns:a16="http://schemas.microsoft.com/office/drawing/2014/main" id="{824FD9F2-12B2-456A-9913-0ECCE339BE39}"/>
              </a:ext>
            </a:extLst>
          </p:cNvPr>
          <p:cNvSpPr txBox="1"/>
          <p:nvPr/>
        </p:nvSpPr>
        <p:spPr>
          <a:xfrm>
            <a:off x="14797672" y="1328092"/>
            <a:ext cx="6355133" cy="646331"/>
          </a:xfrm>
          <a:prstGeom prst="rect">
            <a:avLst/>
          </a:prstGeom>
          <a:noFill/>
        </p:spPr>
        <p:txBody>
          <a:bodyPr wrap="square">
            <a:spAutoFit/>
          </a:bodyPr>
          <a:lstStyle/>
          <a:p>
            <a:r>
              <a:rPr lang="en-GB" sz="1800" b="0" i="0" u="none" strike="noStrike" dirty="0">
                <a:solidFill>
                  <a:srgbClr val="000000"/>
                </a:solidFill>
                <a:effectLst/>
                <a:latin typeface="Calibri" panose="020F0502020204030204" pitchFamily="34" charset="0"/>
              </a:rPr>
              <a:t>To observe what gene-gene interactions were present in the list generated from </a:t>
            </a:r>
            <a:r>
              <a:rPr lang="en-GB" sz="1800" b="0" i="0" u="none" strike="noStrike" dirty="0" err="1">
                <a:solidFill>
                  <a:srgbClr val="000000"/>
                </a:solidFill>
                <a:effectLst/>
                <a:latin typeface="Calibri" panose="020F0502020204030204" pitchFamily="34" charset="0"/>
              </a:rPr>
              <a:t>InteractiVenn</a:t>
            </a:r>
            <a:r>
              <a:rPr lang="en-GB" sz="1800" b="0" i="0" u="none" strike="noStrike" dirty="0">
                <a:solidFill>
                  <a:srgbClr val="000000"/>
                </a:solidFill>
                <a:effectLst/>
                <a:latin typeface="Calibri" panose="020F0502020204030204" pitchFamily="34" charset="0"/>
              </a:rPr>
              <a:t>, STRING was used.</a:t>
            </a:r>
            <a:endParaRPr lang="en-GB" dirty="0"/>
          </a:p>
        </p:txBody>
      </p:sp>
      <p:pic>
        <p:nvPicPr>
          <p:cNvPr id="50" name="Picture 49">
            <a:extLst>
              <a:ext uri="{FF2B5EF4-FFF2-40B4-BE49-F238E27FC236}">
                <a16:creationId xmlns:a16="http://schemas.microsoft.com/office/drawing/2014/main" id="{5E2DB254-FFDD-4F2E-946D-94EA8128A67A}"/>
              </a:ext>
            </a:extLst>
          </p:cNvPr>
          <p:cNvPicPr>
            <a:picLocks noChangeAspect="1"/>
          </p:cNvPicPr>
          <p:nvPr/>
        </p:nvPicPr>
        <p:blipFill rotWithShape="1">
          <a:blip r:embed="rId11">
            <a:extLst>
              <a:ext uri="{28A0092B-C50C-407E-A947-70E740481C1C}">
                <a14:useLocalDpi xmlns:a14="http://schemas.microsoft.com/office/drawing/2010/main" val="0"/>
              </a:ext>
            </a:extLst>
          </a:blip>
          <a:srcRect l="18018" t="12033" r="17258" b="9818"/>
          <a:stretch/>
        </p:blipFill>
        <p:spPr>
          <a:xfrm>
            <a:off x="4221344" y="9677782"/>
            <a:ext cx="3590948" cy="4812016"/>
          </a:xfrm>
          <a:prstGeom prst="rect">
            <a:avLst/>
          </a:prstGeom>
        </p:spPr>
      </p:pic>
      <p:sp>
        <p:nvSpPr>
          <p:cNvPr id="26" name="TextBox 25">
            <a:extLst>
              <a:ext uri="{FF2B5EF4-FFF2-40B4-BE49-F238E27FC236}">
                <a16:creationId xmlns:a16="http://schemas.microsoft.com/office/drawing/2014/main" id="{EAAA7823-A1A3-41D2-A24A-B75CBF3E096D}"/>
              </a:ext>
            </a:extLst>
          </p:cNvPr>
          <p:cNvSpPr txBox="1"/>
          <p:nvPr/>
        </p:nvSpPr>
        <p:spPr>
          <a:xfrm>
            <a:off x="3842615" y="14506495"/>
            <a:ext cx="4079200" cy="461665"/>
          </a:xfrm>
          <a:prstGeom prst="rect">
            <a:avLst/>
          </a:prstGeom>
          <a:noFill/>
        </p:spPr>
        <p:txBody>
          <a:bodyPr wrap="square">
            <a:spAutoFit/>
          </a:bodyPr>
          <a:lstStyle/>
          <a:p>
            <a:r>
              <a:rPr lang="en-GB" sz="1200" i="1" dirty="0">
                <a:solidFill>
                  <a:srgbClr val="000000"/>
                </a:solidFill>
                <a:effectLst/>
                <a:latin typeface="Calibri" panose="020F0502020204030204" pitchFamily="34" charset="0"/>
                <a:ea typeface="Times New Roman" panose="02020603050405020304" pitchFamily="18" charset="0"/>
              </a:rPr>
              <a:t>Figure </a:t>
            </a:r>
            <a:r>
              <a:rPr lang="en-GB" sz="1200" i="1" dirty="0">
                <a:solidFill>
                  <a:srgbClr val="000000"/>
                </a:solidFill>
                <a:latin typeface="Calibri" panose="020F0502020204030204" pitchFamily="34" charset="0"/>
                <a:ea typeface="Times New Roman" panose="02020603050405020304" pitchFamily="18" charset="0"/>
              </a:rPr>
              <a:t>3</a:t>
            </a:r>
            <a:r>
              <a:rPr lang="en-GB" sz="1200" i="1" dirty="0">
                <a:solidFill>
                  <a:srgbClr val="000000"/>
                </a:solidFill>
                <a:effectLst/>
                <a:latin typeface="Calibri" panose="020F0502020204030204" pitchFamily="34" charset="0"/>
                <a:ea typeface="Times New Roman" panose="02020603050405020304" pitchFamily="18" charset="0"/>
              </a:rPr>
              <a:t>: Flow diagram of processing the </a:t>
            </a:r>
            <a:r>
              <a:rPr lang="en-GB" sz="1200" i="1" dirty="0" err="1">
                <a:solidFill>
                  <a:srgbClr val="000000"/>
                </a:solidFill>
                <a:effectLst/>
                <a:latin typeface="Calibri" panose="020F0502020204030204" pitchFamily="34" charset="0"/>
                <a:ea typeface="Times New Roman" panose="02020603050405020304" pitchFamily="18" charset="0"/>
              </a:rPr>
              <a:t>RNASeq</a:t>
            </a:r>
            <a:r>
              <a:rPr lang="en-GB" sz="1200" i="1" dirty="0">
                <a:solidFill>
                  <a:srgbClr val="000000"/>
                </a:solidFill>
                <a:effectLst/>
                <a:latin typeface="Calibri" panose="020F0502020204030204" pitchFamily="34" charset="0"/>
                <a:ea typeface="Times New Roman" panose="02020603050405020304" pitchFamily="18" charset="0"/>
              </a:rPr>
              <a:t> and microarray datasets into differential expressed gene list.</a:t>
            </a:r>
            <a:endParaRPr lang="en-GB" sz="1400" dirty="0">
              <a:effectLst/>
              <a:latin typeface="Times New Roman" panose="02020603050405020304" pitchFamily="18" charset="0"/>
              <a:ea typeface="Times New Roman" panose="02020603050405020304" pitchFamily="18" charset="0"/>
            </a:endParaRPr>
          </a:p>
        </p:txBody>
      </p:sp>
      <p:sp>
        <p:nvSpPr>
          <p:cNvPr id="55" name="TextBox 54">
            <a:extLst>
              <a:ext uri="{FF2B5EF4-FFF2-40B4-BE49-F238E27FC236}">
                <a16:creationId xmlns:a16="http://schemas.microsoft.com/office/drawing/2014/main" id="{0CD813A2-ECC2-41F4-BD67-97572BED0840}"/>
              </a:ext>
            </a:extLst>
          </p:cNvPr>
          <p:cNvSpPr txBox="1"/>
          <p:nvPr/>
        </p:nvSpPr>
        <p:spPr>
          <a:xfrm>
            <a:off x="14791078" y="12404450"/>
            <a:ext cx="6491860" cy="3233193"/>
          </a:xfrm>
          <a:prstGeom prst="rect">
            <a:avLst/>
          </a:prstGeom>
          <a:noFill/>
        </p:spPr>
        <p:txBody>
          <a:bodyPr wrap="square">
            <a:spAutoFit/>
          </a:bodyPr>
          <a:lstStyle/>
          <a:p>
            <a:pPr rtl="0">
              <a:lnSpc>
                <a:spcPct val="120000"/>
              </a:lnSpc>
            </a:pPr>
            <a:r>
              <a:rPr lang="en-GB" sz="1100" b="0" i="0" u="none" strike="noStrike" dirty="0" err="1">
                <a:effectLst/>
                <a:latin typeface="Calibri" panose="020F0502020204030204" pitchFamily="34" charset="0"/>
                <a:cs typeface="Calibri" panose="020F0502020204030204" pitchFamily="34" charset="0"/>
              </a:rPr>
              <a:t>Battiste</a:t>
            </a:r>
            <a:r>
              <a:rPr lang="en-GB" sz="1100" dirty="0">
                <a:effectLst/>
                <a:latin typeface="Calibri" panose="020F0502020204030204" pitchFamily="34" charset="0"/>
                <a:cs typeface="Calibri" panose="020F0502020204030204" pitchFamily="34" charset="0"/>
              </a:rPr>
              <a:t>, J., Helms, A., Kim, E., Savage, T., </a:t>
            </a:r>
            <a:r>
              <a:rPr lang="en-GB" sz="1100" dirty="0" err="1">
                <a:effectLst/>
                <a:latin typeface="Calibri" panose="020F0502020204030204" pitchFamily="34" charset="0"/>
                <a:cs typeface="Calibri" panose="020F0502020204030204" pitchFamily="34" charset="0"/>
              </a:rPr>
              <a:t>Lagace</a:t>
            </a:r>
            <a:r>
              <a:rPr lang="en-GB" sz="1100" dirty="0">
                <a:effectLst/>
                <a:latin typeface="Calibri" panose="020F0502020204030204" pitchFamily="34" charset="0"/>
                <a:cs typeface="Calibri" panose="020F0502020204030204" pitchFamily="34" charset="0"/>
              </a:rPr>
              <a:t>, D., &amp; </a:t>
            </a:r>
            <a:r>
              <a:rPr lang="en-GB" sz="1100" dirty="0" err="1">
                <a:effectLst/>
                <a:latin typeface="Calibri" panose="020F0502020204030204" pitchFamily="34" charset="0"/>
                <a:cs typeface="Calibri" panose="020F0502020204030204" pitchFamily="34" charset="0"/>
              </a:rPr>
              <a:t>Mandyam</a:t>
            </a:r>
            <a:r>
              <a:rPr lang="en-GB" sz="1100" dirty="0">
                <a:effectLst/>
                <a:latin typeface="Calibri" panose="020F0502020204030204" pitchFamily="34" charset="0"/>
                <a:cs typeface="Calibri" panose="020F0502020204030204" pitchFamily="34" charset="0"/>
              </a:rPr>
              <a:t>, C. et al. (2007). Ascl1 defines sequentially generated lineage-restricted neuronal and oligodendrocyte precursor cells in the spinal cord. </a:t>
            </a:r>
            <a:r>
              <a:rPr lang="en-GB" sz="1100" i="1" dirty="0">
                <a:effectLst/>
                <a:latin typeface="Calibri" panose="020F0502020204030204" pitchFamily="34" charset="0"/>
                <a:cs typeface="Calibri" panose="020F0502020204030204" pitchFamily="34" charset="0"/>
              </a:rPr>
              <a:t>Development</a:t>
            </a:r>
            <a:r>
              <a:rPr lang="en-GB" sz="1100" dirty="0">
                <a:effectLst/>
                <a:latin typeface="Calibri" panose="020F0502020204030204" pitchFamily="34" charset="0"/>
                <a:cs typeface="Calibri" panose="020F0502020204030204" pitchFamily="34" charset="0"/>
              </a:rPr>
              <a:t>, 134(2), 285-293. </a:t>
            </a:r>
            <a:r>
              <a:rPr lang="en-GB" sz="1100" dirty="0" err="1">
                <a:effectLst/>
                <a:latin typeface="Calibri" panose="020F0502020204030204" pitchFamily="34" charset="0"/>
                <a:cs typeface="Calibri" panose="020F0502020204030204" pitchFamily="34" charset="0"/>
              </a:rPr>
              <a:t>doi</a:t>
            </a:r>
            <a:r>
              <a:rPr lang="en-GB" sz="1100" dirty="0">
                <a:effectLst/>
                <a:latin typeface="Calibri" panose="020F0502020204030204" pitchFamily="34" charset="0"/>
                <a:cs typeface="Calibri" panose="020F0502020204030204" pitchFamily="34" charset="0"/>
              </a:rPr>
              <a:t>: 10.1242/dev.02727</a:t>
            </a:r>
          </a:p>
          <a:p>
            <a:pPr rtl="0">
              <a:lnSpc>
                <a:spcPct val="100000"/>
              </a:lnSpc>
            </a:pPr>
            <a:r>
              <a:rPr lang="en-GB" sz="1100" dirty="0" err="1">
                <a:effectLst/>
                <a:latin typeface="Calibri" panose="020F0502020204030204" pitchFamily="34" charset="0"/>
                <a:cs typeface="Calibri" panose="020F0502020204030204" pitchFamily="34" charset="0"/>
              </a:rPr>
              <a:t>Begega</a:t>
            </a:r>
            <a:r>
              <a:rPr lang="en-GB" sz="1100" dirty="0">
                <a:effectLst/>
                <a:latin typeface="Calibri" panose="020F0502020204030204" pitchFamily="34" charset="0"/>
                <a:cs typeface="Calibri" panose="020F0502020204030204" pitchFamily="34" charset="0"/>
              </a:rPr>
              <a:t>, A., Alvarez-Suarez, P., </a:t>
            </a:r>
            <a:r>
              <a:rPr lang="en-GB" sz="1100" dirty="0" err="1">
                <a:effectLst/>
                <a:latin typeface="Calibri" panose="020F0502020204030204" pitchFamily="34" charset="0"/>
                <a:cs typeface="Calibri" panose="020F0502020204030204" pitchFamily="34" charset="0"/>
              </a:rPr>
              <a:t>Sampedro</a:t>
            </a:r>
            <a:r>
              <a:rPr lang="en-GB" sz="1100" dirty="0">
                <a:effectLst/>
                <a:latin typeface="Calibri" panose="020F0502020204030204" pitchFamily="34" charset="0"/>
                <a:cs typeface="Calibri" panose="020F0502020204030204" pitchFamily="34" charset="0"/>
              </a:rPr>
              <a:t>-Piquero, P., &amp; Cuesta, M. (2017). Effects of Physical Activity on the Cerebral Networks. </a:t>
            </a:r>
            <a:r>
              <a:rPr lang="en-GB" sz="1100" i="1" dirty="0">
                <a:effectLst/>
                <a:latin typeface="Calibri" panose="020F0502020204030204" pitchFamily="34" charset="0"/>
                <a:cs typeface="Calibri" panose="020F0502020204030204" pitchFamily="34" charset="0"/>
              </a:rPr>
              <a:t>Physical Activity And The Aging Brain</a:t>
            </a:r>
            <a:r>
              <a:rPr lang="en-GB" sz="1100" dirty="0">
                <a:effectLst/>
                <a:latin typeface="Calibri" panose="020F0502020204030204" pitchFamily="34" charset="0"/>
                <a:cs typeface="Calibri" panose="020F0502020204030204" pitchFamily="34" charset="0"/>
              </a:rPr>
              <a:t>, 3-11. </a:t>
            </a:r>
            <a:r>
              <a:rPr lang="en-GB" sz="1100" dirty="0" err="1">
                <a:effectLst/>
                <a:latin typeface="Calibri" panose="020F0502020204030204" pitchFamily="34" charset="0"/>
                <a:cs typeface="Calibri" panose="020F0502020204030204" pitchFamily="34" charset="0"/>
              </a:rPr>
              <a:t>doi</a:t>
            </a:r>
            <a:r>
              <a:rPr lang="en-GB" sz="1100" dirty="0">
                <a:effectLst/>
                <a:latin typeface="Calibri" panose="020F0502020204030204" pitchFamily="34" charset="0"/>
                <a:cs typeface="Calibri" panose="020F0502020204030204" pitchFamily="34" charset="0"/>
              </a:rPr>
              <a:t>: 10.1016/b978-0-12-805094-1.00001-0 </a:t>
            </a:r>
          </a:p>
          <a:p>
            <a:pPr rtl="0">
              <a:lnSpc>
                <a:spcPct val="100000"/>
              </a:lnSpc>
            </a:pPr>
            <a:r>
              <a:rPr lang="en-GB" sz="1100" b="0" i="0" u="none" strike="noStrike" dirty="0">
                <a:effectLst/>
                <a:latin typeface="Calibri" panose="020F0502020204030204" pitchFamily="34" charset="0"/>
                <a:cs typeface="Calibri" panose="020F0502020204030204" pitchFamily="34" charset="0"/>
              </a:rPr>
              <a:t>Fish, K., Rocco, B., &amp; Lewis, D. (2018). Laminar Distribution of Subsets of GABAergic Axon Terminals in Human Prefrontal Cortex. </a:t>
            </a:r>
            <a:r>
              <a:rPr lang="en-GB" sz="1100" b="0" i="1" u="none" strike="noStrike" dirty="0">
                <a:effectLst/>
                <a:latin typeface="Calibri" panose="020F0502020204030204" pitchFamily="34" charset="0"/>
                <a:cs typeface="Calibri" panose="020F0502020204030204" pitchFamily="34" charset="0"/>
              </a:rPr>
              <a:t>Frontiers In Neuroanatomy</a:t>
            </a:r>
            <a:r>
              <a:rPr lang="en-GB" sz="1100" b="0" i="0" u="none" strike="noStrike" dirty="0">
                <a:effectLst/>
                <a:latin typeface="Calibri" panose="020F0502020204030204" pitchFamily="34" charset="0"/>
                <a:cs typeface="Calibri" panose="020F0502020204030204" pitchFamily="34" charset="0"/>
              </a:rPr>
              <a:t>, </a:t>
            </a:r>
            <a:r>
              <a:rPr lang="en-GB" sz="1100" b="0" i="1" u="none" strike="noStrike" dirty="0">
                <a:effectLst/>
                <a:latin typeface="Calibri" panose="020F0502020204030204" pitchFamily="34" charset="0"/>
                <a:cs typeface="Calibri" panose="020F0502020204030204" pitchFamily="34" charset="0"/>
              </a:rPr>
              <a:t>12</a:t>
            </a:r>
            <a:r>
              <a:rPr lang="en-GB" sz="1100" b="0" i="0" u="none" strike="noStrike" dirty="0">
                <a:effectLst/>
                <a:latin typeface="Calibri" panose="020F0502020204030204" pitchFamily="34" charset="0"/>
                <a:cs typeface="Calibri" panose="020F0502020204030204" pitchFamily="34" charset="0"/>
              </a:rPr>
              <a:t>. </a:t>
            </a:r>
            <a:r>
              <a:rPr lang="en-GB" sz="1100" b="0" i="0" u="none" strike="noStrike" dirty="0" err="1">
                <a:effectLst/>
                <a:latin typeface="Calibri" panose="020F0502020204030204" pitchFamily="34" charset="0"/>
                <a:cs typeface="Calibri" panose="020F0502020204030204" pitchFamily="34" charset="0"/>
              </a:rPr>
              <a:t>doi</a:t>
            </a:r>
            <a:r>
              <a:rPr lang="en-GB" sz="1100" b="0" i="0" u="none" strike="noStrike" dirty="0">
                <a:effectLst/>
                <a:latin typeface="Calibri" panose="020F0502020204030204" pitchFamily="34" charset="0"/>
                <a:cs typeface="Calibri" panose="020F0502020204030204" pitchFamily="34" charset="0"/>
              </a:rPr>
              <a:t>: 10.3389/fnana.2018.00009</a:t>
            </a:r>
            <a:r>
              <a:rPr lang="en-GB" sz="1100" dirty="0">
                <a:effectLst/>
                <a:latin typeface="Calibri" panose="020F0502020204030204" pitchFamily="34" charset="0"/>
                <a:cs typeface="Calibri" panose="020F0502020204030204" pitchFamily="34" charset="0"/>
              </a:rPr>
              <a:t> </a:t>
            </a:r>
          </a:p>
          <a:p>
            <a:pPr rtl="0">
              <a:lnSpc>
                <a:spcPct val="100000"/>
              </a:lnSpc>
            </a:pPr>
            <a:r>
              <a:rPr lang="en-GB" sz="1100" dirty="0">
                <a:effectLst/>
                <a:latin typeface="Calibri" panose="020F0502020204030204" pitchFamily="34" charset="0"/>
                <a:cs typeface="Calibri" panose="020F0502020204030204" pitchFamily="34" charset="0"/>
              </a:rPr>
              <a:t>Ide, M., Yamada, K., Toyota, T., </a:t>
            </a:r>
            <a:r>
              <a:rPr lang="en-GB" sz="1100" dirty="0" err="1">
                <a:effectLst/>
                <a:latin typeface="Calibri" panose="020F0502020204030204" pitchFamily="34" charset="0"/>
                <a:cs typeface="Calibri" panose="020F0502020204030204" pitchFamily="34" charset="0"/>
              </a:rPr>
              <a:t>Iwayama</a:t>
            </a:r>
            <a:r>
              <a:rPr lang="en-GB" sz="1100" dirty="0">
                <a:effectLst/>
                <a:latin typeface="Calibri" panose="020F0502020204030204" pitchFamily="34" charset="0"/>
                <a:cs typeface="Calibri" panose="020F0502020204030204" pitchFamily="34" charset="0"/>
              </a:rPr>
              <a:t>, Y., </a:t>
            </a:r>
            <a:r>
              <a:rPr lang="en-GB" sz="1100" dirty="0" err="1">
                <a:effectLst/>
                <a:latin typeface="Calibri" panose="020F0502020204030204" pitchFamily="34" charset="0"/>
                <a:cs typeface="Calibri" panose="020F0502020204030204" pitchFamily="34" charset="0"/>
              </a:rPr>
              <a:t>Ishitsuka</a:t>
            </a:r>
            <a:r>
              <a:rPr lang="en-GB" sz="1100" dirty="0">
                <a:effectLst/>
                <a:latin typeface="Calibri" panose="020F0502020204030204" pitchFamily="34" charset="0"/>
                <a:cs typeface="Calibri" panose="020F0502020204030204" pitchFamily="34" charset="0"/>
              </a:rPr>
              <a:t>, Y., &amp; </a:t>
            </a:r>
            <a:r>
              <a:rPr lang="en-GB" sz="1100" dirty="0" err="1">
                <a:effectLst/>
                <a:latin typeface="Calibri" panose="020F0502020204030204" pitchFamily="34" charset="0"/>
                <a:cs typeface="Calibri" panose="020F0502020204030204" pitchFamily="34" charset="0"/>
              </a:rPr>
              <a:t>Minabe</a:t>
            </a:r>
            <a:r>
              <a:rPr lang="en-GB" sz="1100" dirty="0">
                <a:effectLst/>
                <a:latin typeface="Calibri" panose="020F0502020204030204" pitchFamily="34" charset="0"/>
                <a:cs typeface="Calibri" panose="020F0502020204030204" pitchFamily="34" charset="0"/>
              </a:rPr>
              <a:t>, Y. et al. (2005). Genetic association analyses of PHOX2B and ASCL1 in neuropsychiatric disorders: evidence for association of ASCL1 with Parkinson’s disease. </a:t>
            </a:r>
            <a:r>
              <a:rPr lang="en-GB" sz="1100" i="1" dirty="0">
                <a:effectLst/>
                <a:latin typeface="Calibri" panose="020F0502020204030204" pitchFamily="34" charset="0"/>
                <a:cs typeface="Calibri" panose="020F0502020204030204" pitchFamily="34" charset="0"/>
              </a:rPr>
              <a:t>Human Genetics</a:t>
            </a:r>
            <a:r>
              <a:rPr lang="en-GB" sz="1100" dirty="0">
                <a:effectLst/>
                <a:latin typeface="Calibri" panose="020F0502020204030204" pitchFamily="34" charset="0"/>
                <a:cs typeface="Calibri" panose="020F0502020204030204" pitchFamily="34" charset="0"/>
              </a:rPr>
              <a:t>, 117(6), 520-527. </a:t>
            </a:r>
            <a:r>
              <a:rPr lang="en-GB" sz="1100" dirty="0" err="1">
                <a:effectLst/>
                <a:latin typeface="Calibri" panose="020F0502020204030204" pitchFamily="34" charset="0"/>
                <a:cs typeface="Calibri" panose="020F0502020204030204" pitchFamily="34" charset="0"/>
              </a:rPr>
              <a:t>doi</a:t>
            </a:r>
            <a:r>
              <a:rPr lang="en-GB" sz="1100" dirty="0">
                <a:effectLst/>
                <a:latin typeface="Calibri" panose="020F0502020204030204" pitchFamily="34" charset="0"/>
                <a:cs typeface="Calibri" panose="020F0502020204030204" pitchFamily="34" charset="0"/>
              </a:rPr>
              <a:t>: 10.1007/s00439-005-1342-8</a:t>
            </a:r>
          </a:p>
          <a:p>
            <a:pPr rtl="0">
              <a:lnSpc>
                <a:spcPct val="100000"/>
              </a:lnSpc>
            </a:pPr>
            <a:r>
              <a:rPr lang="en-GB" sz="1100" dirty="0">
                <a:effectLst/>
                <a:latin typeface="Calibri" panose="020F0502020204030204" pitchFamily="34" charset="0"/>
                <a:cs typeface="Calibri" panose="020F0502020204030204" pitchFamily="34" charset="0"/>
              </a:rPr>
              <a:t>Jones, S. (2004). An overview of the basic helix-loop-helix proteins. </a:t>
            </a:r>
            <a:r>
              <a:rPr lang="en-GB" sz="1100" i="1" dirty="0">
                <a:effectLst/>
                <a:latin typeface="Calibri" panose="020F0502020204030204" pitchFamily="34" charset="0"/>
                <a:cs typeface="Calibri" panose="020F0502020204030204" pitchFamily="34" charset="0"/>
              </a:rPr>
              <a:t>Genome Biology</a:t>
            </a:r>
            <a:r>
              <a:rPr lang="en-GB" sz="1100" dirty="0">
                <a:effectLst/>
                <a:latin typeface="Calibri" panose="020F0502020204030204" pitchFamily="34" charset="0"/>
                <a:cs typeface="Calibri" panose="020F0502020204030204" pitchFamily="34" charset="0"/>
              </a:rPr>
              <a:t>, 5(6), 226. </a:t>
            </a:r>
            <a:r>
              <a:rPr lang="en-GB" sz="1100" dirty="0" err="1">
                <a:effectLst/>
                <a:latin typeface="Calibri" panose="020F0502020204030204" pitchFamily="34" charset="0"/>
                <a:cs typeface="Calibri" panose="020F0502020204030204" pitchFamily="34" charset="0"/>
              </a:rPr>
              <a:t>doi</a:t>
            </a:r>
            <a:r>
              <a:rPr lang="en-GB" sz="1100" dirty="0">
                <a:effectLst/>
                <a:latin typeface="Calibri" panose="020F0502020204030204" pitchFamily="34" charset="0"/>
                <a:cs typeface="Calibri" panose="020F0502020204030204" pitchFamily="34" charset="0"/>
              </a:rPr>
              <a:t>: 10.1186/gb-2004-5-6-226 </a:t>
            </a:r>
          </a:p>
          <a:p>
            <a:pPr rtl="0">
              <a:lnSpc>
                <a:spcPct val="100000"/>
              </a:lnSpc>
            </a:pPr>
            <a:r>
              <a:rPr lang="en-GB" sz="1100" dirty="0" err="1">
                <a:effectLst/>
                <a:latin typeface="Calibri" panose="020F0502020204030204" pitchFamily="34" charset="0"/>
                <a:cs typeface="Calibri" panose="020F0502020204030204" pitchFamily="34" charset="0"/>
              </a:rPr>
              <a:t>Massari</a:t>
            </a:r>
            <a:r>
              <a:rPr lang="en-GB" sz="1100" dirty="0">
                <a:effectLst/>
                <a:latin typeface="Calibri" panose="020F0502020204030204" pitchFamily="34" charset="0"/>
                <a:cs typeface="Calibri" panose="020F0502020204030204" pitchFamily="34" charset="0"/>
              </a:rPr>
              <a:t>, M., &amp; Murre, C. (2000). Helix-Loop-Helix Proteins: Regulators of Transcription in Eucaryotic Organisms. </a:t>
            </a:r>
            <a:r>
              <a:rPr lang="en-GB" sz="1100" i="1" dirty="0">
                <a:effectLst/>
                <a:latin typeface="Calibri" panose="020F0502020204030204" pitchFamily="34" charset="0"/>
                <a:cs typeface="Calibri" panose="020F0502020204030204" pitchFamily="34" charset="0"/>
              </a:rPr>
              <a:t>Molecular And Cellular Biology,</a:t>
            </a:r>
            <a:r>
              <a:rPr lang="en-GB" sz="1100" dirty="0">
                <a:effectLst/>
                <a:latin typeface="Calibri" panose="020F0502020204030204" pitchFamily="34" charset="0"/>
                <a:cs typeface="Calibri" panose="020F0502020204030204" pitchFamily="34" charset="0"/>
              </a:rPr>
              <a:t> 20(2), 429-440. </a:t>
            </a:r>
            <a:r>
              <a:rPr lang="en-GB" sz="1100" dirty="0" err="1">
                <a:effectLst/>
                <a:latin typeface="Calibri" panose="020F0502020204030204" pitchFamily="34" charset="0"/>
                <a:cs typeface="Calibri" panose="020F0502020204030204" pitchFamily="34" charset="0"/>
              </a:rPr>
              <a:t>doi</a:t>
            </a:r>
            <a:r>
              <a:rPr lang="en-GB" sz="1100" dirty="0">
                <a:effectLst/>
                <a:latin typeface="Calibri" panose="020F0502020204030204" pitchFamily="34" charset="0"/>
                <a:cs typeface="Calibri" panose="020F0502020204030204" pitchFamily="34" charset="0"/>
              </a:rPr>
              <a:t>: 10.1128/mcb.20.2.429-440.2000</a:t>
            </a:r>
          </a:p>
          <a:p>
            <a:endParaRPr lang="en-GB" sz="1050" b="0" i="0" u="none" strike="noStrike" dirty="0">
              <a:effectLst/>
              <a:latin typeface="Calibri" panose="020F0502020204030204" pitchFamily="34" charset="0"/>
            </a:endParaRPr>
          </a:p>
          <a:p>
            <a:endParaRPr lang="en-GB" sz="1100" b="0" i="0" u="none" strike="noStrike" dirty="0">
              <a:effectLst/>
              <a:latin typeface="Calibri" panose="020F0502020204030204" pitchFamily="34" charset="0"/>
            </a:endParaRPr>
          </a:p>
          <a:p>
            <a:endParaRPr lang="en-GB" sz="1100" b="0" i="0" u="none" strike="noStrike" dirty="0">
              <a:effectLst/>
              <a:latin typeface="Calibri" panose="020F0502020204030204" pitchFamily="34" charset="0"/>
            </a:endParaRPr>
          </a:p>
          <a:p>
            <a:endParaRPr lang="en-GB" sz="1100" dirty="0"/>
          </a:p>
        </p:txBody>
      </p:sp>
      <p:graphicFrame>
        <p:nvGraphicFramePr>
          <p:cNvPr id="1038" name="Table 1038">
            <a:extLst>
              <a:ext uri="{FF2B5EF4-FFF2-40B4-BE49-F238E27FC236}">
                <a16:creationId xmlns:a16="http://schemas.microsoft.com/office/drawing/2014/main" id="{717CF249-D618-4E4B-981A-C8A16250F8E0}"/>
              </a:ext>
            </a:extLst>
          </p:cNvPr>
          <p:cNvGraphicFramePr>
            <a:graphicFrameLocks noGrp="1"/>
          </p:cNvGraphicFramePr>
          <p:nvPr>
            <p:extLst>
              <p:ext uri="{D42A27DB-BD31-4B8C-83A1-F6EECF244321}">
                <p14:modId xmlns:p14="http://schemas.microsoft.com/office/powerpoint/2010/main" val="664574979"/>
              </p:ext>
            </p:extLst>
          </p:nvPr>
        </p:nvGraphicFramePr>
        <p:xfrm>
          <a:off x="190501" y="10588786"/>
          <a:ext cx="3928459" cy="3969418"/>
        </p:xfrm>
        <a:graphic>
          <a:graphicData uri="http://schemas.openxmlformats.org/drawingml/2006/table">
            <a:tbl>
              <a:tblPr firstRow="1" bandRow="1">
                <a:tableStyleId>{5940675A-B579-460E-94D1-54222C63F5DA}</a:tableStyleId>
              </a:tblPr>
              <a:tblGrid>
                <a:gridCol w="898070">
                  <a:extLst>
                    <a:ext uri="{9D8B030D-6E8A-4147-A177-3AD203B41FA5}">
                      <a16:colId xmlns:a16="http://schemas.microsoft.com/office/drawing/2014/main" val="3258573696"/>
                    </a:ext>
                  </a:extLst>
                </a:gridCol>
                <a:gridCol w="3030389">
                  <a:extLst>
                    <a:ext uri="{9D8B030D-6E8A-4147-A177-3AD203B41FA5}">
                      <a16:colId xmlns:a16="http://schemas.microsoft.com/office/drawing/2014/main" val="2740495956"/>
                    </a:ext>
                  </a:extLst>
                </a:gridCol>
              </a:tblGrid>
              <a:tr h="552227">
                <a:tc>
                  <a:txBody>
                    <a:bodyPr/>
                    <a:lstStyle/>
                    <a:p>
                      <a:r>
                        <a:rPr lang="en-GB" sz="1200" b="0" u="none" strike="noStrike" kern="1200" dirty="0">
                          <a:solidFill>
                            <a:schemeClr val="tx1"/>
                          </a:solidFill>
                          <a:effectLst/>
                          <a:latin typeface="Calibri" panose="020F0502020204030204" pitchFamily="34" charset="0"/>
                          <a:cs typeface="Calibri" panose="020F0502020204030204" pitchFamily="34" charset="0"/>
                        </a:rPr>
                        <a:t>Database</a:t>
                      </a:r>
                      <a:endParaRPr lang="en-GB" sz="1200" dirty="0">
                        <a:solidFill>
                          <a:schemeClr val="tx1"/>
                        </a:solidFill>
                        <a:latin typeface="Calibri" panose="020F0502020204030204" pitchFamily="34" charset="0"/>
                        <a:cs typeface="Calibri" panose="020F0502020204030204" pitchFamily="34" charset="0"/>
                      </a:endParaRPr>
                    </a:p>
                  </a:txBody>
                  <a:tcPr/>
                </a:tc>
                <a:tc>
                  <a:txBody>
                    <a:bodyPr/>
                    <a:lstStyle/>
                    <a:p>
                      <a:r>
                        <a:rPr lang="en-GB" sz="1200" b="0" u="none" strike="noStrike" kern="1200" dirty="0">
                          <a:solidFill>
                            <a:schemeClr val="tx1"/>
                          </a:solidFill>
                          <a:effectLst/>
                          <a:latin typeface="Calibri" panose="020F0502020204030204" pitchFamily="34" charset="0"/>
                          <a:cs typeface="Calibri" panose="020F0502020204030204" pitchFamily="34" charset="0"/>
                        </a:rPr>
                        <a:t>Biological function and meaning</a:t>
                      </a:r>
                      <a:endParaRPr lang="en-GB" sz="1200"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732132621"/>
                  </a:ext>
                </a:extLst>
              </a:tr>
              <a:tr h="598245">
                <a:tc>
                  <a:txBody>
                    <a:bodyPr/>
                    <a:lstStyle/>
                    <a:p>
                      <a:pPr rtl="0" fontAlgn="t">
                        <a:spcBef>
                          <a:spcPts val="0"/>
                        </a:spcBef>
                        <a:spcAft>
                          <a:spcPts val="0"/>
                        </a:spcAft>
                      </a:pPr>
                      <a:r>
                        <a:rPr lang="en-GB" sz="1200" b="0" u="none" strike="noStrike" dirty="0">
                          <a:solidFill>
                            <a:schemeClr val="tx1"/>
                          </a:solidFill>
                          <a:effectLst/>
                          <a:latin typeface="Calibri" panose="020F0502020204030204" pitchFamily="34" charset="0"/>
                          <a:cs typeface="Calibri" panose="020F0502020204030204" pitchFamily="34" charset="0"/>
                        </a:rPr>
                        <a:t>GSE29985</a:t>
                      </a:r>
                      <a:endParaRPr lang="en-GB" sz="1200" dirty="0">
                        <a:solidFill>
                          <a:schemeClr val="tx1"/>
                        </a:solidFill>
                        <a:effectLst/>
                        <a:latin typeface="Calibri" panose="020F0502020204030204" pitchFamily="34" charset="0"/>
                        <a:cs typeface="Calibri" panose="020F0502020204030204" pitchFamily="34" charset="0"/>
                      </a:endParaRPr>
                    </a:p>
                  </a:txBody>
                  <a:tcPr marL="63500" marR="63500" marT="63500" marB="63500"/>
                </a:tc>
                <a:tc>
                  <a:txBody>
                    <a:bodyPr/>
                    <a:lstStyle/>
                    <a:p>
                      <a:r>
                        <a:rPr lang="en-GB" sz="1200" b="0" u="none" strike="noStrike" dirty="0">
                          <a:solidFill>
                            <a:schemeClr val="tx1"/>
                          </a:solidFill>
                          <a:effectLst/>
                          <a:latin typeface="Calibri" panose="020F0502020204030204" pitchFamily="34" charset="0"/>
                          <a:cs typeface="Calibri" panose="020F0502020204030204" pitchFamily="34" charset="0"/>
                        </a:rPr>
                        <a:t>Observing the ectopic expression of </a:t>
                      </a:r>
                      <a:r>
                        <a:rPr lang="en-GB" sz="1200" b="0" u="none" strike="noStrike" dirty="0" err="1">
                          <a:solidFill>
                            <a:schemeClr val="tx1"/>
                          </a:solidFill>
                          <a:effectLst/>
                          <a:latin typeface="Calibri" panose="020F0502020204030204" pitchFamily="34" charset="0"/>
                          <a:cs typeface="Calibri" panose="020F0502020204030204" pitchFamily="34" charset="0"/>
                        </a:rPr>
                        <a:t>Arx</a:t>
                      </a:r>
                      <a:r>
                        <a:rPr lang="en-GB" sz="1200" b="0" u="none" strike="noStrike" dirty="0">
                          <a:solidFill>
                            <a:schemeClr val="tx1"/>
                          </a:solidFill>
                          <a:effectLst/>
                          <a:latin typeface="Calibri" panose="020F0502020204030204" pitchFamily="34" charset="0"/>
                          <a:cs typeface="Calibri" panose="020F0502020204030204" pitchFamily="34" charset="0"/>
                        </a:rPr>
                        <a:t> and comparing it to GABAergic neurons</a:t>
                      </a:r>
                      <a:endParaRPr lang="en-GB" sz="1200"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684233588"/>
                  </a:ext>
                </a:extLst>
              </a:tr>
              <a:tr h="552227">
                <a:tc>
                  <a:txBody>
                    <a:bodyPr/>
                    <a:lstStyle/>
                    <a:p>
                      <a:r>
                        <a:rPr lang="en-GB" sz="1200" b="0" u="none" strike="noStrike" kern="1200" dirty="0">
                          <a:solidFill>
                            <a:schemeClr val="tx1"/>
                          </a:solidFill>
                          <a:effectLst/>
                          <a:latin typeface="Calibri" panose="020F0502020204030204" pitchFamily="34" charset="0"/>
                          <a:cs typeface="Calibri" panose="020F0502020204030204" pitchFamily="34" charset="0"/>
                        </a:rPr>
                        <a:t>GSE31635</a:t>
                      </a:r>
                      <a:endParaRPr lang="en-GB" sz="1200" dirty="0">
                        <a:solidFill>
                          <a:schemeClr val="tx1"/>
                        </a:solidFill>
                        <a:latin typeface="Calibri" panose="020F0502020204030204" pitchFamily="34" charset="0"/>
                        <a:cs typeface="Calibri" panose="020F0502020204030204" pitchFamily="34" charset="0"/>
                      </a:endParaRPr>
                    </a:p>
                  </a:txBody>
                  <a:tcPr/>
                </a:tc>
                <a:tc>
                  <a:txBody>
                    <a:bodyPr/>
                    <a:lstStyle/>
                    <a:p>
                      <a:r>
                        <a:rPr lang="en-GB" sz="1200" b="0" u="none" strike="noStrike" dirty="0">
                          <a:solidFill>
                            <a:schemeClr val="tx1"/>
                          </a:solidFill>
                          <a:effectLst/>
                          <a:latin typeface="Calibri" panose="020F0502020204030204" pitchFamily="34" charset="0"/>
                          <a:cs typeface="Calibri" panose="020F0502020204030204" pitchFamily="34" charset="0"/>
                        </a:rPr>
                        <a:t>Comparing to GABAergic precursors and compared interneuron precursors</a:t>
                      </a:r>
                      <a:endParaRPr lang="en-GB" sz="1200"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792778291"/>
                  </a:ext>
                </a:extLst>
              </a:tr>
              <a:tr h="769173">
                <a:tc>
                  <a:txBody>
                    <a:bodyPr/>
                    <a:lstStyle/>
                    <a:p>
                      <a:r>
                        <a:rPr lang="en-GB" sz="1200" b="0" u="none" strike="noStrike" kern="1200" dirty="0">
                          <a:solidFill>
                            <a:schemeClr val="tx1"/>
                          </a:solidFill>
                          <a:effectLst/>
                          <a:latin typeface="Calibri" panose="020F0502020204030204" pitchFamily="34" charset="0"/>
                          <a:cs typeface="Calibri" panose="020F0502020204030204" pitchFamily="34" charset="0"/>
                        </a:rPr>
                        <a:t>E-MTAB-4840</a:t>
                      </a:r>
                      <a:endParaRPr lang="en-GB" sz="1200" dirty="0">
                        <a:solidFill>
                          <a:schemeClr val="tx1"/>
                        </a:solidFill>
                        <a:latin typeface="Calibri" panose="020F0502020204030204" pitchFamily="34" charset="0"/>
                        <a:cs typeface="Calibri" panose="020F0502020204030204" pitchFamily="34" charset="0"/>
                      </a:endParaRPr>
                    </a:p>
                  </a:txBody>
                  <a:tcPr/>
                </a:tc>
                <a:tc>
                  <a:txBody>
                    <a:bodyPr/>
                    <a:lstStyle/>
                    <a:p>
                      <a:pPr marL="0" marR="0" lvl="0" indent="0" algn="l" defTabSz="2015886" rtl="0" eaLnBrk="1" fontAlgn="auto" latinLnBrk="0" hangingPunct="1">
                        <a:lnSpc>
                          <a:spcPct val="100000"/>
                        </a:lnSpc>
                        <a:spcBef>
                          <a:spcPts val="0"/>
                        </a:spcBef>
                        <a:spcAft>
                          <a:spcPts val="0"/>
                        </a:spcAft>
                        <a:buClrTx/>
                        <a:buSzTx/>
                        <a:buFontTx/>
                        <a:buNone/>
                        <a:tabLst/>
                        <a:defRPr/>
                      </a:pPr>
                      <a:r>
                        <a:rPr lang="nl-NL" sz="1200" b="0" u="none" strike="noStrike" dirty="0">
                          <a:solidFill>
                            <a:schemeClr val="tx1"/>
                          </a:solidFill>
                          <a:effectLst/>
                          <a:latin typeface="Calibri" panose="020F0502020204030204" pitchFamily="34" charset="0"/>
                          <a:cs typeface="Calibri" panose="020F0502020204030204" pitchFamily="34" charset="0"/>
                        </a:rPr>
                        <a:t>Observing the </a:t>
                      </a:r>
                      <a:r>
                        <a:rPr lang="en-GB" sz="1200" b="0" u="none" strike="noStrike" dirty="0">
                          <a:solidFill>
                            <a:schemeClr val="tx1"/>
                          </a:solidFill>
                          <a:effectLst/>
                          <a:latin typeface="Calibri" panose="020F0502020204030204" pitchFamily="34" charset="0"/>
                          <a:cs typeface="Calibri" panose="020F0502020204030204" pitchFamily="34" charset="0"/>
                        </a:rPr>
                        <a:t>expression of genes associated in human embryonic brain</a:t>
                      </a:r>
                    </a:p>
                  </a:txBody>
                  <a:tcPr/>
                </a:tc>
                <a:extLst>
                  <a:ext uri="{0D108BD9-81ED-4DB2-BD59-A6C34878D82A}">
                    <a16:rowId xmlns:a16="http://schemas.microsoft.com/office/drawing/2014/main" val="2200969943"/>
                  </a:ext>
                </a:extLst>
              </a:tr>
              <a:tr h="748773">
                <a:tc>
                  <a:txBody>
                    <a:bodyPr/>
                    <a:lstStyle/>
                    <a:p>
                      <a:r>
                        <a:rPr lang="en-GB" sz="1200" b="0" u="none" strike="noStrike" kern="1200" dirty="0">
                          <a:solidFill>
                            <a:schemeClr val="tx1"/>
                          </a:solidFill>
                          <a:effectLst/>
                          <a:latin typeface="Calibri" panose="020F0502020204030204" pitchFamily="34" charset="0"/>
                          <a:cs typeface="Calibri" panose="020F0502020204030204" pitchFamily="34" charset="0"/>
                        </a:rPr>
                        <a:t>GSE78949</a:t>
                      </a:r>
                      <a:endParaRPr lang="en-GB" sz="1200" dirty="0">
                        <a:solidFill>
                          <a:schemeClr val="tx1"/>
                        </a:solidFill>
                        <a:latin typeface="Calibri" panose="020F0502020204030204" pitchFamily="34" charset="0"/>
                        <a:cs typeface="Calibri" panose="020F0502020204030204" pitchFamily="34" charset="0"/>
                      </a:endParaRPr>
                    </a:p>
                  </a:txBody>
                  <a:tcPr/>
                </a:tc>
                <a:tc>
                  <a:txBody>
                    <a:bodyPr/>
                    <a:lstStyle/>
                    <a:p>
                      <a:pPr marL="0" marR="0" lvl="0" indent="0" algn="l" defTabSz="2015886" rtl="0" eaLnBrk="1" fontAlgn="auto" latinLnBrk="0" hangingPunct="1">
                        <a:lnSpc>
                          <a:spcPct val="100000"/>
                        </a:lnSpc>
                        <a:spcBef>
                          <a:spcPts val="0"/>
                        </a:spcBef>
                        <a:spcAft>
                          <a:spcPts val="0"/>
                        </a:spcAft>
                        <a:buClrTx/>
                        <a:buSzTx/>
                        <a:buFontTx/>
                        <a:buNone/>
                        <a:tabLst/>
                        <a:defRPr/>
                      </a:pPr>
                      <a:r>
                        <a:rPr lang="en-GB" sz="1200" b="0" u="none" strike="noStrike" dirty="0">
                          <a:solidFill>
                            <a:schemeClr val="tx1"/>
                          </a:solidFill>
                          <a:effectLst/>
                          <a:latin typeface="Calibri" panose="020F0502020204030204" pitchFamily="34" charset="0"/>
                          <a:cs typeface="Calibri" panose="020F0502020204030204" pitchFamily="34" charset="0"/>
                        </a:rPr>
                        <a:t>The enrichment of </a:t>
                      </a:r>
                      <a:r>
                        <a:rPr lang="en-GB" sz="1200" b="0" i="0" u="none" strike="noStrike" kern="1200" dirty="0">
                          <a:solidFill>
                            <a:schemeClr val="tx1"/>
                          </a:solidFill>
                          <a:effectLst/>
                          <a:latin typeface="Calibri" panose="020F0502020204030204" pitchFamily="34" charset="0"/>
                          <a:ea typeface="+mn-ea"/>
                          <a:cs typeface="Calibri" panose="020F0502020204030204" pitchFamily="34" charset="0"/>
                        </a:rPr>
                        <a:t>Ascl1, Smad7 and Nr2f1 in ESC</a:t>
                      </a:r>
                      <a:r>
                        <a:rPr lang="en-GB" sz="1200" b="0" u="none" strike="noStrike" dirty="0">
                          <a:solidFill>
                            <a:schemeClr val="tx1"/>
                          </a:solidFill>
                          <a:effectLst/>
                          <a:latin typeface="Calibri" panose="020F0502020204030204" pitchFamily="34" charset="0"/>
                          <a:cs typeface="Calibri" panose="020F0502020204030204" pitchFamily="34" charset="0"/>
                        </a:rPr>
                        <a:t> to observe GABAergic markers</a:t>
                      </a:r>
                      <a:endParaRPr lang="en-GB" sz="1200" dirty="0">
                        <a:solidFill>
                          <a:schemeClr val="tx1"/>
                        </a:solidFill>
                        <a:latin typeface="Calibri" panose="020F0502020204030204" pitchFamily="34" charset="0"/>
                        <a:cs typeface="Calibri" panose="020F0502020204030204" pitchFamily="34" charset="0"/>
                      </a:endParaRPr>
                    </a:p>
                    <a:p>
                      <a:endParaRPr lang="en-GB" sz="1200"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980843324"/>
                  </a:ext>
                </a:extLst>
              </a:tr>
              <a:tr h="748773">
                <a:tc>
                  <a:txBody>
                    <a:bodyPr/>
                    <a:lstStyle/>
                    <a:p>
                      <a:r>
                        <a:rPr lang="en-GB" sz="1200" b="0" u="none" strike="noStrike" kern="1200" dirty="0">
                          <a:solidFill>
                            <a:schemeClr val="tx1"/>
                          </a:solidFill>
                          <a:effectLst/>
                          <a:latin typeface="Calibri" panose="020F0502020204030204" pitchFamily="34" charset="0"/>
                          <a:cs typeface="Calibri" panose="020F0502020204030204" pitchFamily="34" charset="0"/>
                        </a:rPr>
                        <a:t>GSE46791</a:t>
                      </a:r>
                      <a:endParaRPr lang="en-GB" sz="1200" dirty="0">
                        <a:solidFill>
                          <a:schemeClr val="tx1"/>
                        </a:solidFill>
                        <a:latin typeface="Calibri" panose="020F0502020204030204" pitchFamily="34" charset="0"/>
                        <a:cs typeface="Calibri" panose="020F0502020204030204" pitchFamily="34" charset="0"/>
                      </a:endParaRPr>
                    </a:p>
                  </a:txBody>
                  <a:tcPr/>
                </a:tc>
                <a:tc>
                  <a:txBody>
                    <a:bodyPr/>
                    <a:lstStyle/>
                    <a:p>
                      <a:pPr marL="0" marR="0" lvl="0" indent="0" algn="l" defTabSz="2015886" rtl="0" eaLnBrk="1" fontAlgn="auto" latinLnBrk="0" hangingPunct="1">
                        <a:lnSpc>
                          <a:spcPct val="100000"/>
                        </a:lnSpc>
                        <a:spcBef>
                          <a:spcPts val="0"/>
                        </a:spcBef>
                        <a:spcAft>
                          <a:spcPts val="0"/>
                        </a:spcAft>
                        <a:buClrTx/>
                        <a:buSzTx/>
                        <a:buFontTx/>
                        <a:buNone/>
                        <a:tabLst/>
                        <a:defRPr/>
                      </a:pPr>
                      <a:r>
                        <a:rPr lang="nl-NL" sz="1200" b="0" u="none" strike="noStrike" dirty="0">
                          <a:solidFill>
                            <a:schemeClr val="tx1"/>
                          </a:solidFill>
                          <a:effectLst/>
                          <a:latin typeface="Calibri" panose="020F0502020204030204" pitchFamily="34" charset="0"/>
                          <a:cs typeface="Calibri" panose="020F0502020204030204" pitchFamily="34" charset="0"/>
                        </a:rPr>
                        <a:t>Comparing the epigenetic status of </a:t>
                      </a:r>
                      <a:r>
                        <a:rPr lang="en-GB" sz="1200" b="0" u="none" strike="noStrike" dirty="0">
                          <a:solidFill>
                            <a:schemeClr val="tx1"/>
                          </a:solidFill>
                          <a:effectLst/>
                          <a:latin typeface="Calibri" panose="020F0502020204030204" pitchFamily="34" charset="0"/>
                          <a:cs typeface="Calibri" panose="020F0502020204030204" pitchFamily="34" charset="0"/>
                        </a:rPr>
                        <a:t>NSCs and immature GABAergic neurons</a:t>
                      </a:r>
                      <a:endParaRPr lang="en-GB" sz="1200" dirty="0">
                        <a:solidFill>
                          <a:schemeClr val="tx1"/>
                        </a:solidFill>
                        <a:latin typeface="Calibri" panose="020F0502020204030204" pitchFamily="34" charset="0"/>
                        <a:cs typeface="Calibri" panose="020F0502020204030204" pitchFamily="34" charset="0"/>
                      </a:endParaRPr>
                    </a:p>
                    <a:p>
                      <a:endParaRPr lang="en-GB" sz="1200" b="0" u="none" strike="noStrike" dirty="0">
                        <a:solidFill>
                          <a:schemeClr val="tx1"/>
                        </a:solidFill>
                        <a:effectLst/>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74896580"/>
                  </a:ext>
                </a:extLst>
              </a:tr>
            </a:tbl>
          </a:graphicData>
        </a:graphic>
      </p:graphicFrame>
      <p:sp>
        <p:nvSpPr>
          <p:cNvPr id="80" name="TextBox 79">
            <a:extLst>
              <a:ext uri="{FF2B5EF4-FFF2-40B4-BE49-F238E27FC236}">
                <a16:creationId xmlns:a16="http://schemas.microsoft.com/office/drawing/2014/main" id="{4FC6A562-00F4-4F80-840D-7D5DFF768B50}"/>
              </a:ext>
            </a:extLst>
          </p:cNvPr>
          <p:cNvSpPr txBox="1"/>
          <p:nvPr/>
        </p:nvSpPr>
        <p:spPr>
          <a:xfrm>
            <a:off x="100687" y="10067988"/>
            <a:ext cx="3928458" cy="461665"/>
          </a:xfrm>
          <a:prstGeom prst="rect">
            <a:avLst/>
          </a:prstGeom>
          <a:noFill/>
        </p:spPr>
        <p:txBody>
          <a:bodyPr wrap="square">
            <a:spAutoFit/>
          </a:bodyPr>
          <a:lstStyle/>
          <a:p>
            <a:r>
              <a:rPr lang="en-GB" sz="1200" i="1" u="none" strike="noStrike" dirty="0">
                <a:solidFill>
                  <a:srgbClr val="000000"/>
                </a:solidFill>
                <a:effectLst/>
                <a:latin typeface="Calibri" panose="020F0502020204030204" pitchFamily="34" charset="0"/>
              </a:rPr>
              <a:t>Table I. Details of the datasets used in the present study and the biological function.</a:t>
            </a:r>
            <a:endParaRPr lang="en-GB" sz="1200" dirty="0"/>
          </a:p>
        </p:txBody>
      </p:sp>
      <p:pic>
        <p:nvPicPr>
          <p:cNvPr id="1040" name="[FInal] Honorus Project">
            <a:hlinkClick r:id="" action="ppaction://media"/>
            <a:extLst>
              <a:ext uri="{FF2B5EF4-FFF2-40B4-BE49-F238E27FC236}">
                <a16:creationId xmlns:a16="http://schemas.microsoft.com/office/drawing/2014/main" id="{C528F4BA-9201-424F-B979-C5ABF695C0A9}"/>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9696372" y="2031620"/>
            <a:ext cx="1189098" cy="1189101"/>
          </a:xfrm>
          <a:prstGeom prst="rect">
            <a:avLst/>
          </a:prstGeom>
        </p:spPr>
      </p:pic>
    </p:spTree>
    <p:extLst>
      <p:ext uri="{BB962C8B-B14F-4D97-AF65-F5344CB8AC3E}">
        <p14:creationId xmlns:p14="http://schemas.microsoft.com/office/powerpoint/2010/main" val="1060258950"/>
      </p:ext>
    </p:extLst>
  </p:cSld>
  <p:clrMapOvr>
    <a:masterClrMapping/>
  </p:clrMapOvr>
  <mc:AlternateContent xmlns:mc="http://schemas.openxmlformats.org/markup-compatibility/2006" xmlns:p14="http://schemas.microsoft.com/office/powerpoint/2010/main">
    <mc:Choice Requires="p14">
      <p:transition spd="slow" p14:dur="2000" advTm="16144"/>
    </mc:Choice>
    <mc:Fallback xmlns="">
      <p:transition spd="slow" advTm="1614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320" fill="hold"/>
                                        <p:tgtEl>
                                          <p:spTgt spid="104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40"/>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24628</TotalTime>
  <Words>1377</Words>
  <Application>Microsoft Office PowerPoint</Application>
  <PresentationFormat>Custom</PresentationFormat>
  <Paragraphs>89</Paragraphs>
  <Slides>1</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Carlito</vt:lpstr>
      <vt:lpstr>Times New Roman</vt:lpstr>
      <vt:lpstr>Tw Cen MT</vt:lpstr>
      <vt:lpstr>Tw Cen MT Condensed</vt:lpstr>
      <vt:lpstr>Wingdings 3</vt:lpstr>
      <vt:lpstr>Integral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George Appeah</dc:creator>
  <cp:lastModifiedBy>George Appeah</cp:lastModifiedBy>
  <cp:revision>125</cp:revision>
  <dcterms:created xsi:type="dcterms:W3CDTF">2021-03-01T20:48:14Z</dcterms:created>
  <dcterms:modified xsi:type="dcterms:W3CDTF">2022-07-10T16:54:15Z</dcterms:modified>
</cp:coreProperties>
</file>

<file path=docProps/thumbnail.jpeg>
</file>